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19"/>
  </p:notesMasterIdLst>
  <p:sldIdLst>
    <p:sldId id="276" r:id="rId3"/>
    <p:sldId id="261" r:id="rId4"/>
    <p:sldId id="279" r:id="rId5"/>
    <p:sldId id="280" r:id="rId6"/>
    <p:sldId id="281" r:id="rId7"/>
    <p:sldId id="262" r:id="rId8"/>
    <p:sldId id="263" r:id="rId9"/>
    <p:sldId id="264" r:id="rId10"/>
    <p:sldId id="265" r:id="rId11"/>
    <p:sldId id="267" r:id="rId12"/>
    <p:sldId id="266" r:id="rId13"/>
    <p:sldId id="268" r:id="rId14"/>
    <p:sldId id="269" r:id="rId15"/>
    <p:sldId id="282" r:id="rId16"/>
    <p:sldId id="283" r:id="rId17"/>
    <p:sldId id="25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3480AB-E3EC-4AA2-9188-CFFA414F1D5F}" type="datetimeFigureOut">
              <a:rPr lang="en-US" smtClean="0"/>
              <a:pPr/>
              <a:t>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D6E650-5BD6-4360-9E9F-A850469687FB}" type="slidenum">
              <a:rPr lang="en-US" smtClean="0"/>
              <a:pPr/>
              <a:t>‹#›</a:t>
            </a:fld>
            <a:endParaRPr lang="en-US"/>
          </a:p>
        </p:txBody>
      </p:sp>
    </p:spTree>
    <p:extLst>
      <p:ext uri="{BB962C8B-B14F-4D97-AF65-F5344CB8AC3E}">
        <p14:creationId xmlns:p14="http://schemas.microsoft.com/office/powerpoint/2010/main" val="2658189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D6E650-5BD6-4360-9E9F-A850469687FB}" type="slidenum">
              <a:rPr lang="en-US" smtClean="0"/>
              <a:pPr/>
              <a:t>15</a:t>
            </a:fld>
            <a:endParaRPr lang="en-US"/>
          </a:p>
        </p:txBody>
      </p:sp>
    </p:spTree>
    <p:extLst>
      <p:ext uri="{BB962C8B-B14F-4D97-AF65-F5344CB8AC3E}">
        <p14:creationId xmlns:p14="http://schemas.microsoft.com/office/powerpoint/2010/main" val="1667204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1/6/2016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1/6/2016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1/6/2016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1/6/2016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1/6/2016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1/6/2016</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1/6/2016</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1/6/2016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1/6/2016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1/6/2016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hyperlink" Target="mailto:Ludhiana@jsmlogistic.com" TargetMode="External"/><Relationship Id="rId3" Type="http://schemas.openxmlformats.org/officeDocument/2006/relationships/hyperlink" Target="mailto:info@jsmlogistic.com" TargetMode="External"/><Relationship Id="rId7" Type="http://schemas.openxmlformats.org/officeDocument/2006/relationships/hyperlink" Target="mailto:Bhadohi@jsmlogistic.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jaipur@jsmlogistic.com" TargetMode="External"/><Relationship Id="rId5" Type="http://schemas.openxmlformats.org/officeDocument/2006/relationships/hyperlink" Target="mailto:dishan@jsmlogistic.com" TargetMode="External"/><Relationship Id="rId4" Type="http://schemas.openxmlformats.org/officeDocument/2006/relationships/hyperlink" Target="mailto:deepak@jsmlogistic.com"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990600"/>
            <a:ext cx="7620000" cy="358140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0"/>
            <a:endCxn id="5" idx="2"/>
          </p:cNvCxnSpPr>
          <p:nvPr/>
        </p:nvCxnSpPr>
        <p:spPr>
          <a:xfrm rot="16200000" flipH="1">
            <a:off x="2781300" y="2781300"/>
            <a:ext cx="3581400" cy="1588"/>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648200" y="1447800"/>
            <a:ext cx="3584921" cy="2585323"/>
          </a:xfrm>
          <a:prstGeom prst="rect">
            <a:avLst/>
          </a:prstGeom>
          <a:noFill/>
        </p:spPr>
        <p:txBody>
          <a:bodyPr wrap="squar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Algerian" panose="04020705040A02060702" pitchFamily="82" charset="0"/>
              </a:rPr>
              <a:t>WORK IS OUR PASSION</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Algerian" panose="04020705040A02060702" pitchFamily="82" charset="0"/>
            </a:endParaRPr>
          </a:p>
        </p:txBody>
      </p:sp>
      <p:pic>
        <p:nvPicPr>
          <p:cNvPr id="10" name="Picture 2" descr="C:\Documents and Settings\Administrator\Desktop\PPTs\Images\plane.jpg"/>
          <p:cNvPicPr>
            <a:picLocks noChangeAspect="1" noChangeArrowheads="1"/>
          </p:cNvPicPr>
          <p:nvPr/>
        </p:nvPicPr>
        <p:blipFill>
          <a:blip r:embed="rId2" cstate="print"/>
          <a:srcRect/>
          <a:stretch>
            <a:fillRect/>
          </a:stretch>
        </p:blipFill>
        <p:spPr bwMode="auto">
          <a:xfrm>
            <a:off x="762000" y="4648200"/>
            <a:ext cx="2514600" cy="1371600"/>
          </a:xfrm>
          <a:prstGeom prst="rect">
            <a:avLst/>
          </a:prstGeom>
          <a:noFill/>
        </p:spPr>
      </p:pic>
      <p:pic>
        <p:nvPicPr>
          <p:cNvPr id="11" name="Picture 3" descr="C:\Documents and Settings\Administrator\Desktop\PPTs\Images\LTL-Freight-Carriers.jpg"/>
          <p:cNvPicPr>
            <a:picLocks noChangeAspect="1" noChangeArrowheads="1"/>
          </p:cNvPicPr>
          <p:nvPr/>
        </p:nvPicPr>
        <p:blipFill>
          <a:blip r:embed="rId3" cstate="print"/>
          <a:srcRect/>
          <a:stretch>
            <a:fillRect/>
          </a:stretch>
        </p:blipFill>
        <p:spPr bwMode="auto">
          <a:xfrm>
            <a:off x="3276600" y="4648200"/>
            <a:ext cx="2743200" cy="1371600"/>
          </a:xfrm>
          <a:prstGeom prst="rect">
            <a:avLst/>
          </a:prstGeom>
          <a:noFill/>
        </p:spPr>
      </p:pic>
      <p:pic>
        <p:nvPicPr>
          <p:cNvPr id="13" name="Picture 4" descr="C:\Documents and Settings\Administrator\Desktop\PPTs\Images\ship.jpg"/>
          <p:cNvPicPr>
            <a:picLocks noChangeAspect="1" noChangeArrowheads="1"/>
          </p:cNvPicPr>
          <p:nvPr/>
        </p:nvPicPr>
        <p:blipFill>
          <a:blip r:embed="rId4" cstate="print"/>
          <a:srcRect/>
          <a:stretch>
            <a:fillRect/>
          </a:stretch>
        </p:blipFill>
        <p:spPr bwMode="auto">
          <a:xfrm>
            <a:off x="6019800" y="4648200"/>
            <a:ext cx="2362200" cy="1371600"/>
          </a:xfrm>
          <a:prstGeom prst="rect">
            <a:avLst/>
          </a:prstGeom>
          <a:noFill/>
        </p:spPr>
      </p:pic>
      <p:sp>
        <p:nvSpPr>
          <p:cNvPr id="12" name="TextBox 11"/>
          <p:cNvSpPr txBox="1"/>
          <p:nvPr/>
        </p:nvSpPr>
        <p:spPr>
          <a:xfrm>
            <a:off x="3810000" y="6096000"/>
            <a:ext cx="4191000" cy="553998"/>
          </a:xfrm>
          <a:prstGeom prst="rect">
            <a:avLst/>
          </a:prstGeom>
          <a:noFill/>
        </p:spPr>
        <p:txBody>
          <a:bodyPr wrap="square" rtlCol="0">
            <a:spAutoFit/>
          </a:bodyPr>
          <a:lstStyle/>
          <a:p>
            <a:endParaRPr lang="en-US" sz="1200" b="1" dirty="0" smtClean="0">
              <a:solidFill>
                <a:srgbClr val="FFFF00"/>
              </a:solidFill>
            </a:endParaRPr>
          </a:p>
          <a:p>
            <a:r>
              <a:rPr lang="en-US" b="1" dirty="0" smtClean="0">
                <a:solidFill>
                  <a:srgbClr val="FFFF00"/>
                </a:solidFill>
              </a:rPr>
              <a:t>www.jsmlogistic.com</a:t>
            </a:r>
            <a:endParaRPr lang="en-US" b="1" dirty="0">
              <a:solidFill>
                <a:srgbClr val="FFFF00"/>
              </a:solidFill>
            </a:endParaRPr>
          </a:p>
        </p:txBody>
      </p:sp>
      <p:graphicFrame>
        <p:nvGraphicFramePr>
          <p:cNvPr id="14" name="Table 13"/>
          <p:cNvGraphicFramePr>
            <a:graphicFrameLocks noGrp="1"/>
          </p:cNvGraphicFramePr>
          <p:nvPr/>
        </p:nvGraphicFramePr>
        <p:xfrm>
          <a:off x="3663950" y="2947987"/>
          <a:ext cx="1816100" cy="962025"/>
        </p:xfrm>
        <a:graphic>
          <a:graphicData uri="http://schemas.openxmlformats.org/drawingml/2006/table">
            <a:tbl>
              <a:tblPr/>
              <a:tblGrid>
                <a:gridCol w="1207564"/>
                <a:gridCol w="608536"/>
              </a:tblGrid>
              <a:tr h="190500">
                <a:tc>
                  <a:txBody>
                    <a:bodyPr/>
                    <a:lstStyle/>
                    <a:p>
                      <a:pPr algn="l" fontAlgn="b"/>
                      <a:endParaRPr lang="en-US" sz="1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a:noFill/>
                    </a:lnB>
                  </a:tcPr>
                </a:tc>
              </a:tr>
              <a:tr h="190500">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a:noFill/>
                    </a:lnB>
                  </a:tcPr>
                </a:tc>
              </a:tr>
              <a:tr h="190500">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a:noFill/>
                    </a:lnB>
                  </a:tcPr>
                </a:tc>
              </a:tr>
              <a:tr h="190500">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rtl="0" fontAlgn="b"/>
                      <a:endParaRPr lang="en-US" sz="800" b="1" i="0" u="none" strike="noStrike">
                        <a:solidFill>
                          <a:srgbClr val="E46C0A"/>
                        </a:solidFill>
                        <a:latin typeface="Calibri"/>
                      </a:endParaRPr>
                    </a:p>
                  </a:txBody>
                  <a:tcPr marL="0" marR="0" marT="0" marB="0" anchor="b">
                    <a:lnL>
                      <a:noFill/>
                    </a:lnL>
                    <a:lnR>
                      <a:noFill/>
                    </a:lnR>
                    <a:lnT>
                      <a:noFill/>
                    </a:lnT>
                    <a:lnB>
                      <a:noFill/>
                    </a:lnB>
                  </a:tcPr>
                </a:tc>
              </a:tr>
              <a:tr h="200025">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15" name="Title 1"/>
          <p:cNvSpPr>
            <a:spLocks noGrp="1"/>
          </p:cNvSpPr>
          <p:nvPr/>
        </p:nvSpPr>
        <p:spPr>
          <a:xfrm>
            <a:off x="1581253" y="1776673"/>
            <a:ext cx="2174640" cy="45719"/>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0" dirty="0" smtClean="0">
                <a:solidFill>
                  <a:schemeClr val="accent6">
                    <a:lumMod val="75000"/>
                  </a:schemeClr>
                </a:solidFill>
                <a:latin typeface="Bernard MT Condensed" pitchFamily="18" charset="0"/>
              </a:rPr>
              <a:t> </a:t>
            </a:r>
            <a:r>
              <a:rPr lang="en-US" sz="8000" dirty="0" smtClean="0">
                <a:solidFill>
                  <a:schemeClr val="accent6">
                    <a:lumMod val="75000"/>
                  </a:schemeClr>
                </a:solidFill>
                <a:latin typeface="Algerian" panose="04020705040A02060702" pitchFamily="82" charset="0"/>
              </a:rPr>
              <a:t>JSM</a:t>
            </a:r>
            <a:endParaRPr lang="en-US" sz="8000" dirty="0">
              <a:solidFill>
                <a:schemeClr val="accent6">
                  <a:lumMod val="75000"/>
                </a:schemeClr>
              </a:solidFill>
              <a:latin typeface="Algerian" panose="04020705040A02060702" pitchFamily="82" charset="0"/>
            </a:endParaRPr>
          </a:p>
        </p:txBody>
      </p:sp>
      <p:sp>
        <p:nvSpPr>
          <p:cNvPr id="16" name="Oval 15"/>
          <p:cNvSpPr/>
          <p:nvPr/>
        </p:nvSpPr>
        <p:spPr>
          <a:xfrm>
            <a:off x="1447800" y="1600200"/>
            <a:ext cx="2362200" cy="1981200"/>
          </a:xfrm>
          <a:prstGeom prst="ellipse">
            <a:avLst/>
          </a:prstGeom>
          <a:noFill/>
          <a:ln w="76200">
            <a:solidFill>
              <a:schemeClr val="accent6">
                <a:lumMod val="7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7" name="TextBox 17"/>
          <p:cNvSpPr txBox="1"/>
          <p:nvPr/>
        </p:nvSpPr>
        <p:spPr>
          <a:xfrm>
            <a:off x="1600200" y="2835182"/>
            <a:ext cx="2057400"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chemeClr val="tx2"/>
                </a:solidFill>
                <a:latin typeface="Arial Narrow" panose="020B0606020202030204" pitchFamily="34" charset="0"/>
              </a:rPr>
              <a:t> LOGISTIC  SERVICES</a:t>
            </a:r>
            <a:endParaRPr lang="en-US" sz="1600" dirty="0">
              <a:solidFill>
                <a:schemeClr val="tx2"/>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0" y="228600"/>
            <a:ext cx="8458200" cy="1219200"/>
          </a:xfrm>
        </p:spPr>
        <p:txBody>
          <a:bodyPr/>
          <a:lstStyle/>
          <a:p>
            <a:pPr eaLnBrk="1" hangingPunct="1"/>
            <a:r>
              <a:rPr lang="en-US" b="1" dirty="0" smtClean="0">
                <a:solidFill>
                  <a:srgbClr val="002060"/>
                </a:solidFill>
              </a:rPr>
              <a:t>          </a:t>
            </a:r>
            <a:r>
              <a:rPr lang="en-US" sz="2800" b="1" dirty="0" smtClean="0">
                <a:solidFill>
                  <a:schemeClr val="tx2">
                    <a:lumMod val="75000"/>
                  </a:schemeClr>
                </a:solidFill>
              </a:rPr>
              <a:t>WAREHOUSING</a:t>
            </a:r>
          </a:p>
        </p:txBody>
      </p:sp>
      <p:sp>
        <p:nvSpPr>
          <p:cNvPr id="13315" name="Content Placeholder 2"/>
          <p:cNvSpPr>
            <a:spLocks noGrp="1"/>
          </p:cNvSpPr>
          <p:nvPr>
            <p:ph sz="quarter" idx="4294967295"/>
          </p:nvPr>
        </p:nvSpPr>
        <p:spPr>
          <a:xfrm>
            <a:off x="0" y="1371600"/>
            <a:ext cx="8839200" cy="3962400"/>
          </a:xfrm>
        </p:spPr>
        <p:txBody>
          <a:bodyPr/>
          <a:lstStyle/>
          <a:p>
            <a:pPr eaLnBrk="1" hangingPunct="1"/>
            <a:endParaRPr lang="en-US" sz="1600" dirty="0" smtClean="0">
              <a:latin typeface="Albertus MT"/>
            </a:endParaRPr>
          </a:p>
          <a:p>
            <a:pPr eaLnBrk="1" hangingPunct="1"/>
            <a:endParaRPr lang="en-US" sz="1600" dirty="0" smtClean="0">
              <a:latin typeface="Albertus MT"/>
            </a:endParaRPr>
          </a:p>
          <a:p>
            <a:pPr eaLnBrk="1" hangingPunct="1"/>
            <a:r>
              <a:rPr lang="en-US" sz="1600" dirty="0" smtClean="0"/>
              <a:t>Location in proximity to airports and ports </a:t>
            </a:r>
          </a:p>
          <a:p>
            <a:pPr eaLnBrk="1" hangingPunct="1"/>
            <a:r>
              <a:rPr lang="en-US" sz="1600" dirty="0" smtClean="0"/>
              <a:t>Ambient temperature control for temperature-sensitive cargo </a:t>
            </a:r>
          </a:p>
          <a:p>
            <a:pPr eaLnBrk="1" hangingPunct="1"/>
            <a:r>
              <a:rPr lang="en-US" sz="1600" dirty="0" smtClean="0"/>
              <a:t>Packaging and palletization </a:t>
            </a:r>
          </a:p>
          <a:p>
            <a:pPr eaLnBrk="1" hangingPunct="1"/>
            <a:r>
              <a:rPr lang="en-US" sz="1600" dirty="0" smtClean="0"/>
              <a:t>Easy scaling up of warehousing capacity as and when needed </a:t>
            </a:r>
          </a:p>
          <a:p>
            <a:pPr eaLnBrk="1" hangingPunct="1"/>
            <a:r>
              <a:rPr lang="en-US" sz="1600" dirty="0" smtClean="0"/>
              <a:t>Expertise in handling reverse logistics </a:t>
            </a:r>
          </a:p>
          <a:p>
            <a:pPr eaLnBrk="1" hangingPunct="1"/>
            <a:r>
              <a:rPr lang="en-US" sz="1600" dirty="0" smtClean="0"/>
              <a:t>Bonded warehousing on request </a:t>
            </a:r>
          </a:p>
          <a:p>
            <a:pPr eaLnBrk="1" hangingPunct="1"/>
            <a:endParaRPr lang="en-US" sz="1600" dirty="0" smtClean="0"/>
          </a:p>
          <a:p>
            <a:pPr eaLnBrk="1" hangingPunct="1"/>
            <a:endParaRPr lang="en-US" sz="1600" dirty="0" smtClean="0">
              <a:latin typeface="Albertus MT"/>
            </a:endParaRPr>
          </a:p>
          <a:p>
            <a:pPr eaLnBrk="1" hangingPunct="1"/>
            <a:endParaRPr lang="en-US" sz="1600" dirty="0" smtClean="0">
              <a:latin typeface="Albertus MT"/>
            </a:endParaRPr>
          </a:p>
          <a:p>
            <a:pPr eaLnBrk="1" hangingPunct="1"/>
            <a:endParaRPr lang="en-US" sz="2400" dirty="0" smtClean="0"/>
          </a:p>
          <a:p>
            <a:pPr eaLnBrk="1" hangingPunct="1"/>
            <a:endParaRPr lang="en-US" sz="2400" dirty="0" smtClean="0"/>
          </a:p>
          <a:p>
            <a:pPr eaLnBrk="1" hangingPunct="1">
              <a:buFont typeface="Arial" pitchFamily="34" charset="0"/>
              <a:buNone/>
            </a:pPr>
            <a:endParaRPr lang="en-US" sz="2400" b="1" dirty="0" smtClean="0"/>
          </a:p>
          <a:p>
            <a:pPr eaLnBrk="1" hangingPunct="1">
              <a:buFont typeface="Arial" pitchFamily="34" charset="0"/>
              <a:buNone/>
            </a:pPr>
            <a:endParaRPr lang="en-US" sz="2400" dirty="0" smtClean="0"/>
          </a:p>
          <a:p>
            <a:pPr eaLnBrk="1" hangingPunct="1">
              <a:buFont typeface="Arial" pitchFamily="34" charset="0"/>
              <a:buNone/>
            </a:pPr>
            <a:endParaRPr lang="en-US" sz="2000" dirty="0" smtClean="0">
              <a:latin typeface="Albertus MT"/>
            </a:endParaRPr>
          </a:p>
          <a:p>
            <a:pPr eaLnBrk="1" hangingPunct="1"/>
            <a:endParaRPr lang="en-US" sz="1700" dirty="0" smtClean="0">
              <a:latin typeface="Albertus MT"/>
            </a:endParaRPr>
          </a:p>
          <a:p>
            <a:pPr eaLnBrk="1" hangingPunct="1">
              <a:buFont typeface="Arial" pitchFamily="34" charset="0"/>
              <a:buNone/>
            </a:pPr>
            <a:endParaRPr lang="en-US" sz="1700" b="1" dirty="0" smtClean="0">
              <a:latin typeface="Albertus MT"/>
            </a:endParaRPr>
          </a:p>
          <a:p>
            <a:pPr eaLnBrk="1" hangingPunct="1">
              <a:buFont typeface="Arial" pitchFamily="34" charset="0"/>
              <a:buNone/>
            </a:pPr>
            <a:endParaRPr lang="en-US" sz="1700" b="1" dirty="0" smtClean="0">
              <a:latin typeface="Albertus MT"/>
            </a:endParaRPr>
          </a:p>
          <a:p>
            <a:pPr eaLnBrk="1" hangingPunct="1"/>
            <a:endParaRPr lang="en-US" sz="7400" dirty="0" smtClean="0">
              <a:latin typeface="Albertus MT"/>
            </a:endParaRPr>
          </a:p>
        </p:txBody>
      </p:sp>
      <p:pic>
        <p:nvPicPr>
          <p:cNvPr id="13316" name="Picture 4" descr="http://www.go2ufm.com/images/warehousing_img1.jpg"/>
          <p:cNvPicPr>
            <a:picLocks noChangeAspect="1" noChangeArrowheads="1"/>
          </p:cNvPicPr>
          <p:nvPr/>
        </p:nvPicPr>
        <p:blipFill>
          <a:blip r:embed="rId2" cstate="print"/>
          <a:srcRect/>
          <a:stretch>
            <a:fillRect/>
          </a:stretch>
        </p:blipFill>
        <p:spPr bwMode="auto">
          <a:xfrm>
            <a:off x="5867400" y="1981200"/>
            <a:ext cx="3048000" cy="2133600"/>
          </a:xfrm>
          <a:prstGeom prst="rect">
            <a:avLst/>
          </a:prstGeom>
          <a:noFill/>
          <a:ln w="9525">
            <a:noFill/>
            <a:miter lim="800000"/>
            <a:headEnd/>
            <a:tailEnd/>
          </a:ln>
        </p:spPr>
      </p:pic>
      <p:cxnSp>
        <p:nvCxnSpPr>
          <p:cNvPr id="7" name="Straight Connector 6"/>
          <p:cNvCxnSpPr/>
          <p:nvPr/>
        </p:nvCxnSpPr>
        <p:spPr>
          <a:xfrm>
            <a:off x="381000" y="14478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nvSpPr>
        <p:spPr>
          <a:xfrm>
            <a:off x="7772400" y="304800"/>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0" name="Oval 9"/>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1"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sp>
        <p:nvSpPr>
          <p:cNvPr id="12" name="TextBox 11"/>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0" y="228600"/>
            <a:ext cx="8458200" cy="1143000"/>
          </a:xfrm>
        </p:spPr>
        <p:txBody>
          <a:bodyPr/>
          <a:lstStyle/>
          <a:p>
            <a:pPr eaLnBrk="1" hangingPunct="1"/>
            <a:r>
              <a:rPr lang="en-US" b="1" dirty="0" smtClean="0">
                <a:solidFill>
                  <a:srgbClr val="002060"/>
                </a:solidFill>
              </a:rPr>
              <a:t>           </a:t>
            </a:r>
            <a:r>
              <a:rPr lang="en-US" sz="2800" b="1" dirty="0" smtClean="0">
                <a:solidFill>
                  <a:schemeClr val="tx2">
                    <a:lumMod val="75000"/>
                  </a:schemeClr>
                </a:solidFill>
              </a:rPr>
              <a:t>LOGISTICS</a:t>
            </a:r>
          </a:p>
        </p:txBody>
      </p:sp>
      <p:sp>
        <p:nvSpPr>
          <p:cNvPr id="12291" name="Content Placeholder 2"/>
          <p:cNvSpPr>
            <a:spLocks noGrp="1"/>
          </p:cNvSpPr>
          <p:nvPr>
            <p:ph sz="quarter" idx="4294967295"/>
          </p:nvPr>
        </p:nvSpPr>
        <p:spPr>
          <a:xfrm>
            <a:off x="457200" y="1600200"/>
            <a:ext cx="8382000" cy="5334000"/>
          </a:xfrm>
        </p:spPr>
        <p:txBody>
          <a:bodyPr/>
          <a:lstStyle/>
          <a:p>
            <a:pPr eaLnBrk="1" hangingPunct="1">
              <a:buFont typeface="Arial" pitchFamily="34" charset="0"/>
              <a:buNone/>
            </a:pPr>
            <a:endParaRPr lang="en-US" sz="1600" b="1" dirty="0" smtClean="0"/>
          </a:p>
          <a:p>
            <a:pPr eaLnBrk="1" hangingPunct="1">
              <a:buFont typeface="Arial" pitchFamily="34" charset="0"/>
              <a:buNone/>
            </a:pPr>
            <a:r>
              <a:rPr lang="en-US" sz="1600" b="1" dirty="0" smtClean="0"/>
              <a:t>Distribution services offered:</a:t>
            </a:r>
          </a:p>
          <a:p>
            <a:pPr eaLnBrk="1" hangingPunct="1">
              <a:buFont typeface="Arial" pitchFamily="34" charset="0"/>
              <a:buNone/>
            </a:pPr>
            <a:endParaRPr lang="en-US" sz="1600" dirty="0" smtClean="0"/>
          </a:p>
          <a:p>
            <a:pPr eaLnBrk="1" hangingPunct="1"/>
            <a:r>
              <a:rPr lang="en-US" sz="1600" dirty="0" smtClean="0"/>
              <a:t>Contract and public warehousing                                                                </a:t>
            </a:r>
          </a:p>
          <a:p>
            <a:pPr eaLnBrk="1" hangingPunct="1"/>
            <a:r>
              <a:rPr lang="en-US" sz="1600" dirty="0" smtClean="0"/>
              <a:t>Order processing </a:t>
            </a:r>
          </a:p>
          <a:p>
            <a:pPr eaLnBrk="1" hangingPunct="1"/>
            <a:r>
              <a:rPr lang="en-US" sz="1600" dirty="0" smtClean="0"/>
              <a:t>Kitting </a:t>
            </a:r>
          </a:p>
          <a:p>
            <a:pPr eaLnBrk="1" hangingPunct="1"/>
            <a:r>
              <a:rPr lang="en-US" sz="1600" dirty="0" smtClean="0"/>
              <a:t>Packaging </a:t>
            </a:r>
          </a:p>
          <a:p>
            <a:pPr eaLnBrk="1" hangingPunct="1"/>
            <a:r>
              <a:rPr lang="en-US" sz="1600" dirty="0" smtClean="0"/>
              <a:t>Inventory management                           </a:t>
            </a:r>
          </a:p>
          <a:p>
            <a:pPr eaLnBrk="1" hangingPunct="1"/>
            <a:r>
              <a:rPr lang="en-US" sz="1600" dirty="0" smtClean="0"/>
              <a:t>Labeling                                                                   </a:t>
            </a:r>
          </a:p>
          <a:p>
            <a:pPr eaLnBrk="1" hangingPunct="1"/>
            <a:r>
              <a:rPr lang="en-US" sz="1600" dirty="0" smtClean="0"/>
              <a:t>Delivery </a:t>
            </a:r>
          </a:p>
          <a:p>
            <a:pPr eaLnBrk="1" hangingPunct="1"/>
            <a:r>
              <a:rPr lang="en-US" sz="1600" dirty="0" smtClean="0"/>
              <a:t>Just-in-time shipments </a:t>
            </a:r>
          </a:p>
          <a:p>
            <a:pPr eaLnBrk="1" hangingPunct="1"/>
            <a:r>
              <a:rPr lang="en-US" sz="1600" dirty="0" smtClean="0"/>
              <a:t>Facility design and layout </a:t>
            </a:r>
          </a:p>
          <a:p>
            <a:pPr eaLnBrk="1" hangingPunct="1"/>
            <a:r>
              <a:rPr lang="en-US" sz="1600" dirty="0" smtClean="0"/>
              <a:t>Leased facilities </a:t>
            </a:r>
          </a:p>
          <a:p>
            <a:pPr eaLnBrk="1" hangingPunct="1"/>
            <a:r>
              <a:rPr lang="en-US" sz="1600" dirty="0" smtClean="0"/>
              <a:t>Financing options </a:t>
            </a:r>
          </a:p>
          <a:p>
            <a:pPr eaLnBrk="1" hangingPunct="1"/>
            <a:endParaRPr lang="en-US" sz="1600" dirty="0" smtClean="0">
              <a:latin typeface="Albertus MT"/>
            </a:endParaRPr>
          </a:p>
          <a:p>
            <a:pPr eaLnBrk="1" hangingPunct="1"/>
            <a:endParaRPr lang="en-US" sz="2400" dirty="0" smtClean="0"/>
          </a:p>
          <a:p>
            <a:pPr eaLnBrk="1" hangingPunct="1"/>
            <a:endParaRPr lang="en-US" sz="2400" dirty="0" smtClean="0"/>
          </a:p>
          <a:p>
            <a:pPr eaLnBrk="1" hangingPunct="1">
              <a:buFont typeface="Arial" pitchFamily="34" charset="0"/>
              <a:buNone/>
            </a:pPr>
            <a:endParaRPr lang="en-US" sz="2400" b="1" dirty="0" smtClean="0"/>
          </a:p>
          <a:p>
            <a:pPr eaLnBrk="1" hangingPunct="1">
              <a:buFont typeface="Arial" pitchFamily="34" charset="0"/>
              <a:buNone/>
            </a:pPr>
            <a:endParaRPr lang="en-US" sz="2400" dirty="0" smtClean="0"/>
          </a:p>
          <a:p>
            <a:pPr eaLnBrk="1" hangingPunct="1">
              <a:buFont typeface="Arial" pitchFamily="34" charset="0"/>
              <a:buNone/>
            </a:pPr>
            <a:endParaRPr lang="en-US" sz="2000" dirty="0" smtClean="0">
              <a:latin typeface="Albertus MT"/>
            </a:endParaRPr>
          </a:p>
          <a:p>
            <a:pPr eaLnBrk="1" hangingPunct="1"/>
            <a:endParaRPr lang="en-US" sz="1700" dirty="0" smtClean="0">
              <a:latin typeface="Albertus MT"/>
            </a:endParaRPr>
          </a:p>
          <a:p>
            <a:pPr eaLnBrk="1" hangingPunct="1">
              <a:buFont typeface="Arial" pitchFamily="34" charset="0"/>
              <a:buNone/>
            </a:pPr>
            <a:endParaRPr lang="en-US" sz="1700" b="1" dirty="0" smtClean="0">
              <a:latin typeface="Albertus MT"/>
            </a:endParaRPr>
          </a:p>
          <a:p>
            <a:pPr eaLnBrk="1" hangingPunct="1">
              <a:buFont typeface="Arial" pitchFamily="34" charset="0"/>
              <a:buNone/>
            </a:pPr>
            <a:endParaRPr lang="en-US" sz="1700" b="1" dirty="0" smtClean="0">
              <a:latin typeface="Albertus MT"/>
            </a:endParaRPr>
          </a:p>
          <a:p>
            <a:pPr eaLnBrk="1" hangingPunct="1"/>
            <a:endParaRPr lang="en-US" sz="7400" dirty="0" smtClean="0">
              <a:latin typeface="Albertus MT"/>
            </a:endParaRPr>
          </a:p>
        </p:txBody>
      </p:sp>
      <p:pic>
        <p:nvPicPr>
          <p:cNvPr id="12292" name="Picture 4" descr="http://www.go2ufm.com/images/logistics_img5.jpg"/>
          <p:cNvPicPr>
            <a:picLocks noChangeAspect="1" noChangeArrowheads="1"/>
          </p:cNvPicPr>
          <p:nvPr/>
        </p:nvPicPr>
        <p:blipFill>
          <a:blip r:embed="rId2" cstate="print"/>
          <a:srcRect/>
          <a:stretch>
            <a:fillRect/>
          </a:stretch>
        </p:blipFill>
        <p:spPr bwMode="auto">
          <a:xfrm>
            <a:off x="5410200" y="1905000"/>
            <a:ext cx="2687638" cy="1679575"/>
          </a:xfrm>
          <a:prstGeom prst="rect">
            <a:avLst/>
          </a:prstGeom>
          <a:noFill/>
          <a:ln w="9525">
            <a:noFill/>
            <a:miter lim="800000"/>
            <a:headEnd/>
            <a:tailEnd/>
          </a:ln>
        </p:spPr>
      </p:pic>
      <p:pic>
        <p:nvPicPr>
          <p:cNvPr id="12293" name="Picture 5" descr="http://www.go2ufm.com/images/logistics1.jpg"/>
          <p:cNvPicPr>
            <a:picLocks noChangeAspect="1" noChangeArrowheads="1"/>
          </p:cNvPicPr>
          <p:nvPr/>
        </p:nvPicPr>
        <p:blipFill>
          <a:blip r:embed="rId3" cstate="print"/>
          <a:srcRect/>
          <a:stretch>
            <a:fillRect/>
          </a:stretch>
        </p:blipFill>
        <p:spPr bwMode="auto">
          <a:xfrm>
            <a:off x="5410200" y="4267200"/>
            <a:ext cx="2687638" cy="1679575"/>
          </a:xfrm>
          <a:prstGeom prst="rect">
            <a:avLst/>
          </a:prstGeom>
          <a:noFill/>
          <a:ln w="9525">
            <a:noFill/>
            <a:miter lim="800000"/>
            <a:headEnd/>
            <a:tailEnd/>
          </a:ln>
        </p:spPr>
      </p:pic>
      <p:cxnSp>
        <p:nvCxnSpPr>
          <p:cNvPr id="8" name="Straight Connector 7"/>
          <p:cNvCxnSpPr/>
          <p:nvPr/>
        </p:nvCxnSpPr>
        <p:spPr>
          <a:xfrm>
            <a:off x="457200" y="13716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nvSpPr>
        <p:spPr>
          <a:xfrm>
            <a:off x="7772400" y="267816"/>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1" name="Oval 10"/>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2"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sp>
        <p:nvSpPr>
          <p:cNvPr id="14" name="TextBox 13"/>
          <p:cNvSpPr txBox="1"/>
          <p:nvPr/>
        </p:nvSpPr>
        <p:spPr>
          <a:xfrm>
            <a:off x="3048000" y="6477000"/>
            <a:ext cx="3048000" cy="369332"/>
          </a:xfrm>
          <a:prstGeom prst="rect">
            <a:avLst/>
          </a:prstGeom>
          <a:noFill/>
        </p:spPr>
        <p:txBody>
          <a:bodyPr wrap="square" rtlCol="0">
            <a:spAutoFit/>
          </a:bodyPr>
          <a:lstStyle/>
          <a:p>
            <a:r>
              <a:rPr lang="en-US" b="1" dirty="0" smtClean="0">
                <a:solidFill>
                  <a:schemeClr val="tx2">
                    <a:lumMod val="75000"/>
                  </a:schemeClr>
                </a:solidFill>
                <a:latin typeface="Times New Roman" panose="02020603050405020304" pitchFamily="18" charset="0"/>
                <a:cs typeface="Times New Roman" panose="02020603050405020304" pitchFamily="18" charset="0"/>
              </a:rPr>
              <a:t>www.jsmlogistic.com</a:t>
            </a:r>
            <a:endParaRPr lang="en-US" b="1" dirty="0">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04800"/>
            <a:ext cx="8458200" cy="1066800"/>
          </a:xfrm>
        </p:spPr>
        <p:txBody>
          <a:bodyPr rtlCol="0">
            <a:normAutofit/>
          </a:bodyPr>
          <a:lstStyle/>
          <a:p>
            <a:pPr eaLnBrk="1" fontAlgn="auto" hangingPunct="1">
              <a:spcAft>
                <a:spcPts val="0"/>
              </a:spcAft>
              <a:defRPr/>
            </a:pPr>
            <a:r>
              <a:rPr lang="en-US" b="1" dirty="0" smtClean="0">
                <a:solidFill>
                  <a:schemeClr val="accent4"/>
                </a:solidFill>
              </a:rPr>
              <a:t>          </a:t>
            </a:r>
            <a:r>
              <a:rPr lang="en-US" sz="2800" b="1" dirty="0" smtClean="0">
                <a:solidFill>
                  <a:schemeClr val="tx2">
                    <a:lumMod val="75000"/>
                  </a:schemeClr>
                </a:solidFill>
              </a:rPr>
              <a:t>CONTRACT LOGISTICS</a:t>
            </a:r>
            <a:endParaRPr lang="en-US" sz="2800" b="1" dirty="0">
              <a:solidFill>
                <a:schemeClr val="tx2">
                  <a:lumMod val="75000"/>
                </a:schemeClr>
              </a:solidFill>
            </a:endParaRPr>
          </a:p>
        </p:txBody>
      </p:sp>
      <p:sp>
        <p:nvSpPr>
          <p:cNvPr id="14339" name="Content Placeholder 2"/>
          <p:cNvSpPr>
            <a:spLocks noGrp="1"/>
          </p:cNvSpPr>
          <p:nvPr>
            <p:ph sz="quarter" idx="4294967295"/>
          </p:nvPr>
        </p:nvSpPr>
        <p:spPr>
          <a:xfrm>
            <a:off x="0" y="1371600"/>
            <a:ext cx="8839200" cy="3962400"/>
          </a:xfrm>
        </p:spPr>
        <p:txBody>
          <a:bodyPr/>
          <a:lstStyle/>
          <a:p>
            <a:pPr eaLnBrk="1" hangingPunct="1">
              <a:buFont typeface="Arial" pitchFamily="34" charset="0"/>
              <a:buNone/>
            </a:pPr>
            <a:endParaRPr lang="en-US" sz="2400" smtClean="0"/>
          </a:p>
          <a:p>
            <a:pPr eaLnBrk="1" hangingPunct="1"/>
            <a:r>
              <a:rPr lang="en-US" sz="1600" smtClean="0"/>
              <a:t>Pick-and-pack</a:t>
            </a:r>
          </a:p>
          <a:p>
            <a:pPr eaLnBrk="1" hangingPunct="1"/>
            <a:r>
              <a:rPr lang="en-US" sz="1600" smtClean="0"/>
              <a:t>Segregation</a:t>
            </a:r>
          </a:p>
          <a:p>
            <a:pPr eaLnBrk="1" hangingPunct="1"/>
            <a:r>
              <a:rPr lang="en-US" sz="1600" smtClean="0"/>
              <a:t>Inventory management                          </a:t>
            </a:r>
          </a:p>
          <a:p>
            <a:pPr eaLnBrk="1" hangingPunct="1"/>
            <a:r>
              <a:rPr lang="en-US" sz="1600" smtClean="0"/>
              <a:t>Order management</a:t>
            </a:r>
          </a:p>
          <a:p>
            <a:pPr eaLnBrk="1" hangingPunct="1"/>
            <a:r>
              <a:rPr lang="en-US" sz="1600" smtClean="0"/>
              <a:t>Order re-working</a:t>
            </a:r>
          </a:p>
          <a:p>
            <a:pPr eaLnBrk="1" hangingPunct="1"/>
            <a:r>
              <a:rPr lang="en-US" sz="1600" smtClean="0"/>
              <a:t>Quality control</a:t>
            </a:r>
          </a:p>
          <a:p>
            <a:pPr eaLnBrk="1" hangingPunct="1"/>
            <a:r>
              <a:rPr lang="en-US" sz="1600" smtClean="0"/>
              <a:t>Inspection</a:t>
            </a:r>
          </a:p>
          <a:p>
            <a:pPr eaLnBrk="1" hangingPunct="1"/>
            <a:r>
              <a:rPr lang="en-US" sz="1600" smtClean="0"/>
              <a:t>Labeling</a:t>
            </a:r>
          </a:p>
          <a:p>
            <a:pPr eaLnBrk="1" hangingPunct="1"/>
            <a:endParaRPr lang="en-US" sz="2000" smtClean="0">
              <a:latin typeface="Albertus MT"/>
            </a:endParaRPr>
          </a:p>
          <a:p>
            <a:pPr eaLnBrk="1" hangingPunct="1">
              <a:buFont typeface="Arial" pitchFamily="34" charset="0"/>
              <a:buNone/>
            </a:pPr>
            <a:endParaRPr lang="en-US" sz="2000" smtClean="0">
              <a:latin typeface="Albertus MT"/>
            </a:endParaRPr>
          </a:p>
          <a:p>
            <a:pPr eaLnBrk="1" hangingPunct="1"/>
            <a:endParaRPr lang="en-US" sz="1700" smtClean="0">
              <a:latin typeface="Albertus MT"/>
            </a:endParaRPr>
          </a:p>
          <a:p>
            <a:pPr eaLnBrk="1" hangingPunct="1">
              <a:buFont typeface="Arial" pitchFamily="34" charset="0"/>
              <a:buNone/>
            </a:pPr>
            <a:endParaRPr lang="en-US" sz="1700" b="1" smtClean="0">
              <a:latin typeface="Albertus MT"/>
            </a:endParaRPr>
          </a:p>
          <a:p>
            <a:pPr eaLnBrk="1" hangingPunct="1">
              <a:buFont typeface="Arial" pitchFamily="34" charset="0"/>
              <a:buNone/>
            </a:pPr>
            <a:endParaRPr lang="en-US" sz="1700" b="1" smtClean="0">
              <a:latin typeface="Albertus MT"/>
            </a:endParaRPr>
          </a:p>
          <a:p>
            <a:pPr eaLnBrk="1" hangingPunct="1"/>
            <a:endParaRPr lang="en-US" sz="7400" smtClean="0">
              <a:latin typeface="Albertus MT"/>
            </a:endParaRPr>
          </a:p>
        </p:txBody>
      </p:sp>
      <p:pic>
        <p:nvPicPr>
          <p:cNvPr id="14340" name="Picture 5" descr="http://www.go2ufm.com/images/warehousing_img3.jpg"/>
          <p:cNvPicPr>
            <a:picLocks noChangeAspect="1" noChangeArrowheads="1"/>
          </p:cNvPicPr>
          <p:nvPr/>
        </p:nvPicPr>
        <p:blipFill>
          <a:blip r:embed="rId2" cstate="print"/>
          <a:srcRect/>
          <a:stretch>
            <a:fillRect/>
          </a:stretch>
        </p:blipFill>
        <p:spPr bwMode="auto">
          <a:xfrm>
            <a:off x="5084763" y="1752600"/>
            <a:ext cx="3525837" cy="2286000"/>
          </a:xfrm>
          <a:prstGeom prst="rect">
            <a:avLst/>
          </a:prstGeom>
          <a:noFill/>
          <a:ln w="9525">
            <a:noFill/>
            <a:miter lim="800000"/>
            <a:headEnd/>
            <a:tailEnd/>
          </a:ln>
        </p:spPr>
      </p:pic>
      <p:cxnSp>
        <p:nvCxnSpPr>
          <p:cNvPr id="7" name="Straight Connector 6"/>
          <p:cNvCxnSpPr/>
          <p:nvPr/>
        </p:nvCxnSpPr>
        <p:spPr>
          <a:xfrm>
            <a:off x="609600" y="13716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nvSpPr>
        <p:spPr>
          <a:xfrm>
            <a:off x="7799018" y="284517"/>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err="1"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0" name="Oval 9"/>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1"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sp>
        <p:nvSpPr>
          <p:cNvPr id="12" name="TextBox 11"/>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1000"/>
            <a:ext cx="8458200" cy="914400"/>
          </a:xfrm>
        </p:spPr>
        <p:txBody>
          <a:bodyPr rtlCol="0">
            <a:normAutofit/>
          </a:bodyPr>
          <a:lstStyle/>
          <a:p>
            <a:pPr eaLnBrk="1" fontAlgn="auto" hangingPunct="1">
              <a:spcAft>
                <a:spcPts val="0"/>
              </a:spcAft>
              <a:defRPr/>
            </a:pPr>
            <a:r>
              <a:rPr lang="en-US" sz="2800" b="1" dirty="0" smtClean="0">
                <a:solidFill>
                  <a:schemeClr val="tx2">
                    <a:lumMod val="75000"/>
                  </a:schemeClr>
                </a:solidFill>
              </a:rPr>
              <a:t>CONSULTANCY </a:t>
            </a:r>
            <a:r>
              <a:rPr lang="en-US" sz="3600" b="1" dirty="0" smtClean="0">
                <a:solidFill>
                  <a:schemeClr val="tx2">
                    <a:lumMod val="75000"/>
                  </a:schemeClr>
                </a:solidFill>
              </a:rPr>
              <a:t>    </a:t>
            </a:r>
            <a:r>
              <a:rPr lang="en-US" b="1" dirty="0" smtClean="0">
                <a:solidFill>
                  <a:schemeClr val="accent4"/>
                </a:solidFill>
              </a:rPr>
              <a:t>     </a:t>
            </a:r>
            <a:endParaRPr lang="en-US" b="1" dirty="0">
              <a:solidFill>
                <a:schemeClr val="accent4"/>
              </a:solidFill>
            </a:endParaRPr>
          </a:p>
        </p:txBody>
      </p:sp>
      <p:sp>
        <p:nvSpPr>
          <p:cNvPr id="3" name="Content Placeholder 2"/>
          <p:cNvSpPr>
            <a:spLocks noGrp="1"/>
          </p:cNvSpPr>
          <p:nvPr>
            <p:ph sz="quarter" idx="4294967295"/>
          </p:nvPr>
        </p:nvSpPr>
        <p:spPr>
          <a:xfrm>
            <a:off x="0" y="1219200"/>
            <a:ext cx="4876800" cy="5257800"/>
          </a:xfrm>
        </p:spPr>
        <p:txBody>
          <a:bodyPr rtlCol="0">
            <a:normAutofit fontScale="25000" lnSpcReduction="20000"/>
          </a:bodyPr>
          <a:lstStyle/>
          <a:p>
            <a:pPr eaLnBrk="1" fontAlgn="auto" hangingPunct="1">
              <a:spcAft>
                <a:spcPts val="0"/>
              </a:spcAft>
              <a:buFont typeface="Arial" pitchFamily="34" charset="0"/>
              <a:buNone/>
              <a:defRPr/>
            </a:pPr>
            <a:endParaRPr lang="en-US" sz="2000" dirty="0" smtClean="0">
              <a:latin typeface="Albertus MT" pitchFamily="18" charset="0"/>
            </a:endParaRPr>
          </a:p>
          <a:p>
            <a:pPr eaLnBrk="1" fontAlgn="auto" hangingPunct="1">
              <a:spcAft>
                <a:spcPts val="0"/>
              </a:spcAft>
              <a:defRPr/>
            </a:pPr>
            <a:endParaRPr lang="en-US" sz="1700" dirty="0" smtClean="0">
              <a:latin typeface="Albertus MT" pitchFamily="18" charset="0"/>
            </a:endParaRPr>
          </a:p>
          <a:p>
            <a:pPr eaLnBrk="1" fontAlgn="auto" hangingPunct="1">
              <a:spcAft>
                <a:spcPts val="0"/>
              </a:spcAft>
              <a:buFont typeface="Arial" pitchFamily="34" charset="0"/>
              <a:buNone/>
              <a:defRPr/>
            </a:pPr>
            <a:endParaRPr lang="en-US" sz="1700" b="1" dirty="0" smtClean="0">
              <a:latin typeface="Albertus MT" pitchFamily="18" charset="0"/>
            </a:endParaRPr>
          </a:p>
          <a:p>
            <a:pPr eaLnBrk="1" fontAlgn="auto" hangingPunct="1">
              <a:spcAft>
                <a:spcPts val="0"/>
              </a:spcAft>
              <a:buFont typeface="Arial" pitchFamily="34" charset="0"/>
              <a:buNone/>
              <a:defRPr/>
            </a:pPr>
            <a:endParaRPr lang="en-US" sz="1700" b="1" dirty="0" smtClean="0">
              <a:latin typeface="Albertus MT" pitchFamily="18" charset="0"/>
            </a:endParaRPr>
          </a:p>
          <a:p>
            <a:pPr eaLnBrk="1" fontAlgn="auto" hangingPunct="1">
              <a:spcAft>
                <a:spcPts val="0"/>
              </a:spcAft>
              <a:buFont typeface="Arial" pitchFamily="34" charset="0"/>
              <a:buNone/>
              <a:defRPr/>
            </a:pPr>
            <a:endParaRPr lang="en-US" sz="1700" b="1" dirty="0">
              <a:latin typeface="Albertus MT" pitchFamily="18" charset="0"/>
            </a:endParaRPr>
          </a:p>
          <a:p>
            <a:pPr eaLnBrk="1" fontAlgn="auto" hangingPunct="1">
              <a:spcAft>
                <a:spcPts val="0"/>
              </a:spcAft>
              <a:buFont typeface="Arial" pitchFamily="34" charset="0"/>
              <a:buNone/>
              <a:defRPr/>
            </a:pPr>
            <a:endParaRPr lang="en-US" sz="1700" b="1" dirty="0" smtClean="0">
              <a:latin typeface="Albertus MT" pitchFamily="18" charset="0"/>
            </a:endParaRPr>
          </a:p>
          <a:p>
            <a:pPr eaLnBrk="1" fontAlgn="auto" hangingPunct="1">
              <a:spcAft>
                <a:spcPts val="0"/>
              </a:spcAft>
              <a:buFont typeface="Arial" pitchFamily="34" charset="0"/>
              <a:buNone/>
              <a:defRPr/>
            </a:pPr>
            <a:endParaRPr lang="en-US" sz="1700" b="1" dirty="0">
              <a:latin typeface="Albertus MT" pitchFamily="18" charset="0"/>
            </a:endParaRPr>
          </a:p>
          <a:p>
            <a:pPr eaLnBrk="1" fontAlgn="auto" hangingPunct="1">
              <a:spcAft>
                <a:spcPts val="0"/>
              </a:spcAft>
              <a:buFont typeface="Arial" pitchFamily="34" charset="0"/>
              <a:buNone/>
              <a:defRPr/>
            </a:pPr>
            <a:endParaRPr lang="en-US" sz="1700" b="1" dirty="0" smtClean="0">
              <a:latin typeface="Albertus MT" pitchFamily="18" charset="0"/>
            </a:endParaRPr>
          </a:p>
          <a:p>
            <a:pPr eaLnBrk="1" fontAlgn="auto" hangingPunct="1">
              <a:spcAft>
                <a:spcPts val="0"/>
              </a:spcAft>
              <a:buFont typeface="Arial" pitchFamily="34" charset="0"/>
              <a:buNone/>
              <a:defRPr/>
            </a:pPr>
            <a:endParaRPr lang="en-US" sz="1700" b="1" dirty="0">
              <a:latin typeface="Albertus MT" pitchFamily="18" charset="0"/>
            </a:endParaRPr>
          </a:p>
          <a:p>
            <a:pPr eaLnBrk="1" fontAlgn="auto" hangingPunct="1">
              <a:spcAft>
                <a:spcPts val="0"/>
              </a:spcAft>
              <a:buFont typeface="Arial" pitchFamily="34" charset="0"/>
              <a:buNone/>
              <a:defRPr/>
            </a:pPr>
            <a:endParaRPr lang="en-US" sz="1700" b="1" dirty="0" smtClean="0">
              <a:latin typeface="Albertus MT" pitchFamily="18" charset="0"/>
            </a:endParaRPr>
          </a:p>
          <a:p>
            <a:pPr eaLnBrk="1" fontAlgn="auto" hangingPunct="1">
              <a:spcAft>
                <a:spcPts val="0"/>
              </a:spcAft>
              <a:defRPr/>
            </a:pPr>
            <a:r>
              <a:rPr lang="en-US" sz="6400" dirty="0" smtClean="0"/>
              <a:t>Real-world strategic direction and guidance to directly affect and improve financial performance. With proven methodology in building supply chains that generate revenue, save costs and overall improve value, JLS can quickly align internal and external resources with changing market demands, situational requirements and mission critical conditions.</a:t>
            </a:r>
          </a:p>
          <a:p>
            <a:pPr eaLnBrk="1" fontAlgn="auto" hangingPunct="1">
              <a:spcAft>
                <a:spcPts val="0"/>
              </a:spcAft>
              <a:buFont typeface="Arial" pitchFamily="34" charset="0"/>
              <a:buNone/>
              <a:defRPr/>
            </a:pPr>
            <a:endParaRPr lang="en-US" sz="6400" dirty="0" smtClean="0"/>
          </a:p>
          <a:p>
            <a:pPr eaLnBrk="1" fontAlgn="auto" hangingPunct="1">
              <a:spcAft>
                <a:spcPts val="0"/>
              </a:spcAft>
              <a:defRPr/>
            </a:pPr>
            <a:r>
              <a:rPr lang="en-US" sz="6400" dirty="0" smtClean="0"/>
              <a:t>JLS synchronizes customer strategies with supply chain operations and processes. By securing, analyzing and understanding information, benchmarking, maintaining best practices, and establishing metrics JLS is able to ensure the successful accomplishment of this goal</a:t>
            </a:r>
          </a:p>
          <a:p>
            <a:pPr eaLnBrk="1" fontAlgn="auto" hangingPunct="1">
              <a:spcAft>
                <a:spcPts val="0"/>
              </a:spcAft>
              <a:defRPr/>
            </a:pPr>
            <a:endParaRPr lang="en-US" sz="7400" dirty="0" smtClean="0">
              <a:latin typeface="Albertus MT" pitchFamily="18" charset="0"/>
            </a:endParaRPr>
          </a:p>
        </p:txBody>
      </p:sp>
      <p:pic>
        <p:nvPicPr>
          <p:cNvPr id="15364" name="Picture 7" descr="http://www.go2ufm.com/images/consultancy.jpg"/>
          <p:cNvPicPr>
            <a:picLocks noChangeAspect="1" noChangeArrowheads="1"/>
          </p:cNvPicPr>
          <p:nvPr/>
        </p:nvPicPr>
        <p:blipFill>
          <a:blip r:embed="rId2" cstate="print"/>
          <a:srcRect/>
          <a:stretch>
            <a:fillRect/>
          </a:stretch>
        </p:blipFill>
        <p:spPr bwMode="auto">
          <a:xfrm>
            <a:off x="5486400" y="2740025"/>
            <a:ext cx="3200400" cy="1679575"/>
          </a:xfrm>
          <a:prstGeom prst="rect">
            <a:avLst/>
          </a:prstGeom>
          <a:noFill/>
          <a:ln w="9525">
            <a:noFill/>
            <a:miter lim="800000"/>
            <a:headEnd/>
            <a:tailEnd/>
          </a:ln>
        </p:spPr>
      </p:pic>
      <p:cxnSp>
        <p:nvCxnSpPr>
          <p:cNvPr id="8" name="Straight Connector 7"/>
          <p:cNvCxnSpPr/>
          <p:nvPr/>
        </p:nvCxnSpPr>
        <p:spPr>
          <a:xfrm>
            <a:off x="381000" y="13716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nvSpPr>
        <p:spPr>
          <a:xfrm>
            <a:off x="7772400" y="304800"/>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0" name="Oval 9"/>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1"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sp>
        <p:nvSpPr>
          <p:cNvPr id="12" name="TextBox 11"/>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idx="4294967295"/>
          </p:nvPr>
        </p:nvSpPr>
        <p:spPr>
          <a:xfrm>
            <a:off x="990600" y="228600"/>
            <a:ext cx="8153400" cy="990600"/>
          </a:xfrm>
        </p:spPr>
        <p:txBody>
          <a:bodyPr>
            <a:normAutofit/>
          </a:bodyPr>
          <a:lstStyle/>
          <a:p>
            <a:r>
              <a:rPr lang="en-US" sz="2800" b="1" dirty="0" smtClean="0">
                <a:cs typeface="Arial" pitchFamily="34" charset="0"/>
              </a:rPr>
              <a:t>                         OFFICES IN INDIA</a:t>
            </a:r>
            <a:endParaRPr lang="en-US" sz="2800" b="1" dirty="0">
              <a:cs typeface="Arial" pitchFamily="34" charset="0"/>
            </a:endParaRPr>
          </a:p>
        </p:txBody>
      </p:sp>
      <p:pic>
        <p:nvPicPr>
          <p:cNvPr id="4" name="Picture 2" descr="C:\Users\DJ\Desktop\india_map.jpg"/>
          <p:cNvPicPr>
            <a:picLocks noChangeAspect="1" noChangeArrowheads="1"/>
          </p:cNvPicPr>
          <p:nvPr/>
        </p:nvPicPr>
        <p:blipFill>
          <a:blip r:embed="rId2" cstate="print"/>
          <a:srcRect/>
          <a:stretch>
            <a:fillRect/>
          </a:stretch>
        </p:blipFill>
        <p:spPr bwMode="auto">
          <a:xfrm>
            <a:off x="2895600" y="838200"/>
            <a:ext cx="4321175" cy="4723342"/>
          </a:xfrm>
          <a:prstGeom prst="rect">
            <a:avLst/>
          </a:prstGeom>
          <a:noFill/>
          <a:ln w="9525">
            <a:noFill/>
            <a:miter lim="800000"/>
            <a:headEnd/>
            <a:tailEnd/>
          </a:ln>
        </p:spPr>
      </p:pic>
      <p:sp>
        <p:nvSpPr>
          <p:cNvPr id="5" name="TextBox 19"/>
          <p:cNvSpPr txBox="1"/>
          <p:nvPr/>
        </p:nvSpPr>
        <p:spPr>
          <a:xfrm>
            <a:off x="3743325" y="2159794"/>
            <a:ext cx="527050" cy="261937"/>
          </a:xfrm>
          <a:prstGeom prst="rect">
            <a:avLst/>
          </a:prstGeom>
          <a:noFill/>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100" b="1" dirty="0">
                <a:solidFill>
                  <a:schemeClr val="tx2">
                    <a:lumMod val="75000"/>
                  </a:schemeClr>
                </a:solidFill>
              </a:rPr>
              <a:t>DELHI</a:t>
            </a:r>
          </a:p>
        </p:txBody>
      </p:sp>
      <p:sp>
        <p:nvSpPr>
          <p:cNvPr id="6" name="TextBox 21"/>
          <p:cNvSpPr txBox="1"/>
          <p:nvPr/>
        </p:nvSpPr>
        <p:spPr>
          <a:xfrm>
            <a:off x="3584575" y="3607594"/>
            <a:ext cx="722313" cy="261937"/>
          </a:xfrm>
          <a:prstGeom prst="rect">
            <a:avLst/>
          </a:prstGeom>
          <a:noFill/>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100" b="1" dirty="0">
                <a:solidFill>
                  <a:schemeClr val="tx2">
                    <a:lumMod val="75000"/>
                  </a:schemeClr>
                </a:solidFill>
              </a:rPr>
              <a:t>MUMBAI</a:t>
            </a:r>
          </a:p>
        </p:txBody>
      </p:sp>
      <p:sp>
        <p:nvSpPr>
          <p:cNvPr id="11" name="Oval 10"/>
          <p:cNvSpPr/>
          <p:nvPr/>
        </p:nvSpPr>
        <p:spPr>
          <a:xfrm>
            <a:off x="4270375" y="2286000"/>
            <a:ext cx="73025" cy="76200"/>
          </a:xfrm>
          <a:prstGeom prst="ellipse">
            <a:avLst/>
          </a:prstGeom>
          <a:solidFill>
            <a:srgbClr val="FF0000"/>
          </a:solidFill>
          <a:ln w="11429" cap="flat" cmpd="sng" algn="ctr">
            <a:solidFill>
              <a:srgbClr val="FF0000"/>
            </a:solidFill>
            <a:prstDash val="sysDash"/>
          </a:ln>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kern="0">
              <a:solidFill>
                <a:sysClr val="window" lastClr="FFFFFF"/>
              </a:solidFill>
              <a:latin typeface="Georgia"/>
            </a:endParaRPr>
          </a:p>
        </p:txBody>
      </p:sp>
      <p:sp>
        <p:nvSpPr>
          <p:cNvPr id="12" name="Oval 11"/>
          <p:cNvSpPr/>
          <p:nvPr/>
        </p:nvSpPr>
        <p:spPr>
          <a:xfrm>
            <a:off x="3584575" y="3717131"/>
            <a:ext cx="46038" cy="46038"/>
          </a:xfrm>
          <a:prstGeom prst="ellipse">
            <a:avLst/>
          </a:prstGeom>
          <a:solidFill>
            <a:srgbClr val="FF0000"/>
          </a:solidFill>
          <a:ln w="11429" cap="flat" cmpd="sng" algn="ctr">
            <a:solidFill>
              <a:srgbClr val="FF0000"/>
            </a:solidFill>
            <a:prstDash val="sysDash"/>
          </a:ln>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kern="0">
              <a:solidFill>
                <a:sysClr val="window" lastClr="FFFFFF"/>
              </a:solidFill>
              <a:latin typeface="Georgia"/>
            </a:endParaRPr>
          </a:p>
        </p:txBody>
      </p:sp>
      <p:sp>
        <p:nvSpPr>
          <p:cNvPr id="13" name="Oval 12"/>
          <p:cNvSpPr/>
          <p:nvPr/>
        </p:nvSpPr>
        <p:spPr>
          <a:xfrm>
            <a:off x="4221481" y="1935481"/>
            <a:ext cx="45719" cy="45719"/>
          </a:xfrm>
          <a:prstGeom prst="ellipse">
            <a:avLst/>
          </a:prstGeom>
          <a:solidFill>
            <a:srgbClr val="FF0000"/>
          </a:solidFill>
          <a:ln w="11429" cap="flat" cmpd="sng" algn="ctr">
            <a:solidFill>
              <a:srgbClr val="FF0000"/>
            </a:solidFill>
            <a:prstDash val="sysDash"/>
          </a:ln>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kern="0">
              <a:solidFill>
                <a:sysClr val="window" lastClr="FFFFFF"/>
              </a:solidFill>
              <a:latin typeface="Georgia"/>
            </a:endParaRPr>
          </a:p>
        </p:txBody>
      </p:sp>
      <p:sp>
        <p:nvSpPr>
          <p:cNvPr id="16" name="Oval 15"/>
          <p:cNvSpPr/>
          <p:nvPr/>
        </p:nvSpPr>
        <p:spPr>
          <a:xfrm>
            <a:off x="3886200" y="2667000"/>
            <a:ext cx="46038" cy="46037"/>
          </a:xfrm>
          <a:prstGeom prst="ellipse">
            <a:avLst/>
          </a:prstGeom>
          <a:solidFill>
            <a:srgbClr val="FF0000"/>
          </a:solidFill>
          <a:ln w="11429" cap="flat" cmpd="sng" algn="ctr">
            <a:solidFill>
              <a:srgbClr val="FF0000"/>
            </a:solidFill>
            <a:prstDash val="sysDash"/>
          </a:ln>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kern="0">
              <a:solidFill>
                <a:sysClr val="window" lastClr="FFFFFF"/>
              </a:solidFill>
              <a:latin typeface="Georgia"/>
            </a:endParaRPr>
          </a:p>
        </p:txBody>
      </p:sp>
      <p:sp>
        <p:nvSpPr>
          <p:cNvPr id="15" name="TextBox 14"/>
          <p:cNvSpPr txBox="1"/>
          <p:nvPr/>
        </p:nvSpPr>
        <p:spPr>
          <a:xfrm>
            <a:off x="3886200" y="2590800"/>
            <a:ext cx="1828800" cy="276999"/>
          </a:xfrm>
          <a:prstGeom prst="rect">
            <a:avLst/>
          </a:prstGeom>
          <a:noFill/>
        </p:spPr>
        <p:txBody>
          <a:bodyPr wrap="square" rtlCol="0">
            <a:spAutoFit/>
          </a:bodyPr>
          <a:lstStyle/>
          <a:p>
            <a:r>
              <a:rPr lang="en-US" sz="1200" dirty="0" smtClean="0"/>
              <a:t>JAIPUR               BHADOHI</a:t>
            </a:r>
            <a:endParaRPr lang="en-US" sz="1200" dirty="0"/>
          </a:p>
        </p:txBody>
      </p:sp>
      <p:sp>
        <p:nvSpPr>
          <p:cNvPr id="18" name="TextBox 17"/>
          <p:cNvSpPr txBox="1"/>
          <p:nvPr/>
        </p:nvSpPr>
        <p:spPr>
          <a:xfrm>
            <a:off x="4267200" y="1828800"/>
            <a:ext cx="990600" cy="261610"/>
          </a:xfrm>
          <a:prstGeom prst="rect">
            <a:avLst/>
          </a:prstGeom>
          <a:noFill/>
        </p:spPr>
        <p:txBody>
          <a:bodyPr wrap="square" rtlCol="0">
            <a:spAutoFit/>
          </a:bodyPr>
          <a:lstStyle/>
          <a:p>
            <a:r>
              <a:rPr lang="en-US" sz="1100" b="1" dirty="0" smtClean="0">
                <a:solidFill>
                  <a:schemeClr val="tx2">
                    <a:lumMod val="75000"/>
                  </a:schemeClr>
                </a:solidFill>
              </a:rPr>
              <a:t>LUDHIANA</a:t>
            </a:r>
            <a:endParaRPr lang="en-US" sz="1100" b="1" dirty="0">
              <a:solidFill>
                <a:schemeClr val="tx2">
                  <a:lumMod val="75000"/>
                </a:schemeClr>
              </a:solidFill>
            </a:endParaRPr>
          </a:p>
        </p:txBody>
      </p:sp>
      <p:sp>
        <p:nvSpPr>
          <p:cNvPr id="19" name="TextBox 18"/>
          <p:cNvSpPr txBox="1"/>
          <p:nvPr/>
        </p:nvSpPr>
        <p:spPr>
          <a:xfrm>
            <a:off x="864296" y="4760912"/>
            <a:ext cx="2590800" cy="2308324"/>
          </a:xfrm>
          <a:prstGeom prst="rect">
            <a:avLst/>
          </a:prstGeom>
          <a:noFill/>
        </p:spPr>
        <p:txBody>
          <a:bodyPr wrap="square" rtlCol="0">
            <a:spAutoFit/>
          </a:bodyPr>
          <a:lstStyle/>
          <a:p>
            <a:r>
              <a:rPr lang="en-US" b="1" u="sng" dirty="0" smtClean="0"/>
              <a:t>Existing Offices :</a:t>
            </a:r>
            <a:r>
              <a:rPr lang="en-US" dirty="0" smtClean="0"/>
              <a:t> </a:t>
            </a:r>
          </a:p>
          <a:p>
            <a:pPr>
              <a:buFont typeface="Arial" pitchFamily="34" charset="0"/>
              <a:buChar char="•"/>
            </a:pPr>
            <a:r>
              <a:rPr lang="en-US" dirty="0" smtClean="0"/>
              <a:t> Delhi – Head Office</a:t>
            </a:r>
          </a:p>
          <a:p>
            <a:pPr>
              <a:buFont typeface="Arial" pitchFamily="34" charset="0"/>
              <a:buChar char="•"/>
            </a:pPr>
            <a:r>
              <a:rPr lang="en-US" dirty="0" smtClean="0"/>
              <a:t> Mumbai</a:t>
            </a:r>
          </a:p>
          <a:p>
            <a:pPr>
              <a:buFont typeface="Arial" pitchFamily="34" charset="0"/>
              <a:buChar char="•"/>
            </a:pPr>
            <a:r>
              <a:rPr lang="en-US" dirty="0" smtClean="0"/>
              <a:t> Ludhiana </a:t>
            </a:r>
          </a:p>
          <a:p>
            <a:pPr>
              <a:buFont typeface="Arial" pitchFamily="34" charset="0"/>
              <a:buChar char="•"/>
            </a:pPr>
            <a:r>
              <a:rPr lang="en-US" dirty="0" smtClean="0"/>
              <a:t> Jaipur</a:t>
            </a:r>
          </a:p>
          <a:p>
            <a:pPr>
              <a:buFont typeface="Arial" pitchFamily="34" charset="0"/>
              <a:buChar char="•"/>
            </a:pPr>
            <a:r>
              <a:rPr lang="en-US" dirty="0"/>
              <a:t> </a:t>
            </a:r>
            <a:r>
              <a:rPr lang="en-US" dirty="0" smtClean="0"/>
              <a:t>Bhadohi</a:t>
            </a:r>
          </a:p>
          <a:p>
            <a:pPr>
              <a:buFont typeface="Arial" pitchFamily="34" charset="0"/>
              <a:buChar char="•"/>
            </a:pPr>
            <a:endParaRPr lang="en-US" dirty="0" smtClean="0"/>
          </a:p>
          <a:p>
            <a:pPr>
              <a:buFont typeface="Arial" pitchFamily="34" charset="0"/>
              <a:buChar char="•"/>
            </a:pPr>
            <a:endParaRPr lang="en-US" dirty="0"/>
          </a:p>
        </p:txBody>
      </p:sp>
      <p:sp>
        <p:nvSpPr>
          <p:cNvPr id="20" name="TextBox 19"/>
          <p:cNvSpPr txBox="1"/>
          <p:nvPr/>
        </p:nvSpPr>
        <p:spPr>
          <a:xfrm>
            <a:off x="6781800" y="5181600"/>
            <a:ext cx="2057400" cy="1477328"/>
          </a:xfrm>
          <a:prstGeom prst="rect">
            <a:avLst/>
          </a:prstGeom>
          <a:noFill/>
        </p:spPr>
        <p:txBody>
          <a:bodyPr wrap="square" rtlCol="0">
            <a:spAutoFit/>
          </a:bodyPr>
          <a:lstStyle/>
          <a:p>
            <a:r>
              <a:rPr lang="en-US" b="1" u="sng" dirty="0" smtClean="0"/>
              <a:t>Associates in </a:t>
            </a:r>
            <a:r>
              <a:rPr lang="en-US" dirty="0" smtClean="0"/>
              <a:t>:-</a:t>
            </a:r>
          </a:p>
          <a:p>
            <a:pPr>
              <a:buFont typeface="Arial" pitchFamily="34" charset="0"/>
              <a:buChar char="•"/>
            </a:pPr>
            <a:r>
              <a:rPr lang="en-US" dirty="0" smtClean="0"/>
              <a:t> Bangalore</a:t>
            </a:r>
          </a:p>
          <a:p>
            <a:pPr>
              <a:buFont typeface="Arial" pitchFamily="34" charset="0"/>
              <a:buChar char="•"/>
            </a:pPr>
            <a:r>
              <a:rPr lang="en-US" dirty="0" smtClean="0"/>
              <a:t> Hyderabad</a:t>
            </a:r>
          </a:p>
          <a:p>
            <a:pPr>
              <a:buFont typeface="Arial" pitchFamily="34" charset="0"/>
              <a:buChar char="•"/>
            </a:pPr>
            <a:r>
              <a:rPr lang="en-US" dirty="0" smtClean="0"/>
              <a:t> Jodhpur</a:t>
            </a:r>
          </a:p>
          <a:p>
            <a:pPr>
              <a:buFont typeface="Arial" pitchFamily="34" charset="0"/>
              <a:buChar char="•"/>
            </a:pPr>
            <a:r>
              <a:rPr lang="en-US" dirty="0" smtClean="0"/>
              <a:t> Kanpur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90600" y="228600"/>
            <a:ext cx="8153400" cy="990600"/>
          </a:xfrm>
        </p:spPr>
        <p:txBody>
          <a:bodyPr/>
          <a:lstStyle/>
          <a:p>
            <a:r>
              <a:rPr lang="en-US" b="1" u="sng" dirty="0" smtClean="0">
                <a:solidFill>
                  <a:srgbClr val="000036"/>
                </a:solidFill>
                <a:latin typeface="Times New Roman" pitchFamily="18" charset="0"/>
                <a:cs typeface="Times New Roman" pitchFamily="18" charset="0"/>
              </a:rPr>
              <a:t>Contact us</a:t>
            </a:r>
            <a:endParaRPr lang="en-US" dirty="0"/>
          </a:p>
        </p:txBody>
      </p:sp>
      <p:sp>
        <p:nvSpPr>
          <p:cNvPr id="57357" name="Rectangle 13"/>
          <p:cNvSpPr>
            <a:spLocks noChangeArrowheads="1"/>
          </p:cNvSpPr>
          <p:nvPr/>
        </p:nvSpPr>
        <p:spPr bwMode="auto">
          <a:xfrm>
            <a:off x="2400300" y="457200"/>
            <a:ext cx="3479800" cy="36449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endParaRPr lang="en-US"/>
          </a:p>
        </p:txBody>
      </p:sp>
      <p:sp>
        <p:nvSpPr>
          <p:cNvPr id="5735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1091856" tIns="939504" rIns="1091856" bIns="177744" numCol="1" anchor="ctr" anchorCtr="0" compatLnSpc="1">
            <a:prstTxWarp prst="textNoShape">
              <a:avLst/>
            </a:prstTxWarp>
            <a:spAutoFit/>
          </a:bodyPr>
          <a:lstStyle/>
          <a:p>
            <a:endParaRPr lang="en-US"/>
          </a:p>
        </p:txBody>
      </p:sp>
      <p:sp>
        <p:nvSpPr>
          <p:cNvPr id="57359" name="Rectangle 15"/>
          <p:cNvSpPr>
            <a:spLocks noChangeArrowheads="1"/>
          </p:cNvSpPr>
          <p:nvPr/>
        </p:nvSpPr>
        <p:spPr bwMode="auto">
          <a:xfrm>
            <a:off x="0" y="4105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itle 1"/>
          <p:cNvSpPr>
            <a:spLocks noGrp="1"/>
          </p:cNvSpPr>
          <p:nvPr/>
        </p:nvSpPr>
        <p:spPr>
          <a:xfrm>
            <a:off x="7783882" y="283923"/>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8" name="Oval 7"/>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9"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graphicFrame>
        <p:nvGraphicFramePr>
          <p:cNvPr id="10" name="Table 9"/>
          <p:cNvGraphicFramePr>
            <a:graphicFrameLocks noGrp="1"/>
          </p:cNvGraphicFramePr>
          <p:nvPr>
            <p:extLst>
              <p:ext uri="{D42A27DB-BD31-4B8C-83A1-F6EECF244321}">
                <p14:modId xmlns:p14="http://schemas.microsoft.com/office/powerpoint/2010/main" val="3127581060"/>
              </p:ext>
            </p:extLst>
          </p:nvPr>
        </p:nvGraphicFramePr>
        <p:xfrm>
          <a:off x="609600" y="1295401"/>
          <a:ext cx="8305800" cy="5319599"/>
        </p:xfrm>
        <a:graphic>
          <a:graphicData uri="http://schemas.openxmlformats.org/drawingml/2006/table">
            <a:tbl>
              <a:tblPr/>
              <a:tblGrid>
                <a:gridCol w="4114800"/>
                <a:gridCol w="4191000"/>
              </a:tblGrid>
              <a:tr h="1690801">
                <a:tc>
                  <a:txBody>
                    <a:bodyPr/>
                    <a:lstStyle/>
                    <a:p>
                      <a:endParaRPr lang="en-US" sz="1200" b="1" dirty="0" smtClean="0">
                        <a:latin typeface="MS Sans Serif"/>
                        <a:ea typeface="Times New Roman"/>
                        <a:cs typeface="Times New Roman" panose="02020603050405020304" pitchFamily="18" charset="0"/>
                      </a:endParaRPr>
                    </a:p>
                    <a:p>
                      <a:r>
                        <a:rPr lang="en-US" sz="1200" b="1" u="sng" dirty="0" smtClean="0">
                          <a:latin typeface="MS Sans Serif"/>
                          <a:ea typeface="Times New Roman"/>
                          <a:cs typeface="Times New Roman" panose="02020603050405020304" pitchFamily="18" charset="0"/>
                        </a:rPr>
                        <a:t>Registered Office :</a:t>
                      </a:r>
                    </a:p>
                    <a:p>
                      <a:r>
                        <a:rPr kumimoji="0" lang="en-US" sz="1200" b="1" kern="1200" dirty="0" smtClean="0">
                          <a:solidFill>
                            <a:schemeClr val="tx1"/>
                          </a:solidFill>
                          <a:latin typeface="MS Sans Serif"/>
                          <a:ea typeface="+mn-ea"/>
                          <a:cs typeface="Times New Roman" panose="02020603050405020304" pitchFamily="18" charset="0"/>
                        </a:rPr>
                        <a:t>JSM</a:t>
                      </a:r>
                      <a:r>
                        <a:rPr kumimoji="0" lang="en-US" sz="1200" b="1" kern="1200" baseline="0" dirty="0" smtClean="0">
                          <a:solidFill>
                            <a:schemeClr val="tx1"/>
                          </a:solidFill>
                          <a:latin typeface="MS Sans Serif"/>
                          <a:ea typeface="+mn-ea"/>
                          <a:cs typeface="Times New Roman" panose="02020603050405020304" pitchFamily="18" charset="0"/>
                        </a:rPr>
                        <a:t> Logistic Services </a:t>
                      </a:r>
                      <a:endParaRPr kumimoji="0" lang="en-US" sz="1200" b="1" kern="1200" dirty="0" smtClean="0">
                        <a:solidFill>
                          <a:schemeClr val="tx1"/>
                        </a:solidFill>
                        <a:latin typeface="MS Sans Serif"/>
                        <a:ea typeface="+mn-ea"/>
                        <a:cs typeface="Times New Roman" panose="02020603050405020304" pitchFamily="18" charset="0"/>
                      </a:endParaRPr>
                    </a:p>
                    <a:p>
                      <a:r>
                        <a:rPr kumimoji="0" lang="en-US" sz="1200" kern="1200" dirty="0" smtClean="0">
                          <a:solidFill>
                            <a:schemeClr val="tx1"/>
                          </a:solidFill>
                          <a:latin typeface="MS Sans Serif"/>
                          <a:ea typeface="+mn-ea"/>
                          <a:cs typeface="Times New Roman" panose="02020603050405020304" pitchFamily="18" charset="0"/>
                        </a:rPr>
                        <a:t>WZ</a:t>
                      </a:r>
                      <a:r>
                        <a:rPr kumimoji="0" lang="en-US" sz="1200" kern="1200" baseline="0" dirty="0" smtClean="0">
                          <a:solidFill>
                            <a:schemeClr val="tx1"/>
                          </a:solidFill>
                          <a:latin typeface="MS Sans Serif"/>
                          <a:ea typeface="+mn-ea"/>
                          <a:cs typeface="Times New Roman" panose="02020603050405020304" pitchFamily="18" charset="0"/>
                        </a:rPr>
                        <a:t> – 74A/1, 1</a:t>
                      </a:r>
                      <a:r>
                        <a:rPr kumimoji="0" lang="en-US" sz="1200" kern="1200" baseline="30000" dirty="0" smtClean="0">
                          <a:solidFill>
                            <a:schemeClr val="tx1"/>
                          </a:solidFill>
                          <a:latin typeface="MS Sans Serif"/>
                          <a:ea typeface="+mn-ea"/>
                          <a:cs typeface="Times New Roman" panose="02020603050405020304" pitchFamily="18" charset="0"/>
                        </a:rPr>
                        <a:t>st</a:t>
                      </a:r>
                      <a:r>
                        <a:rPr kumimoji="0" lang="en-US" sz="1200" kern="1200" baseline="0" dirty="0" smtClean="0">
                          <a:solidFill>
                            <a:schemeClr val="tx1"/>
                          </a:solidFill>
                          <a:latin typeface="MS Sans Serif"/>
                          <a:ea typeface="+mn-ea"/>
                          <a:cs typeface="Times New Roman" panose="02020603050405020304" pitchFamily="18" charset="0"/>
                        </a:rPr>
                        <a:t> Floor</a:t>
                      </a:r>
                    </a:p>
                    <a:p>
                      <a:r>
                        <a:rPr kumimoji="0" lang="en-US" sz="1200" kern="1200" baseline="0" dirty="0" smtClean="0">
                          <a:solidFill>
                            <a:schemeClr val="tx1"/>
                          </a:solidFill>
                          <a:latin typeface="MS Sans Serif"/>
                          <a:ea typeface="+mn-ea"/>
                          <a:cs typeface="Times New Roman" panose="02020603050405020304" pitchFamily="18" charset="0"/>
                        </a:rPr>
                        <a:t>Street No. 9, Virender Nagar</a:t>
                      </a:r>
                    </a:p>
                    <a:p>
                      <a:r>
                        <a:rPr kumimoji="0" lang="en-US" sz="1200" kern="1200" dirty="0" smtClean="0">
                          <a:solidFill>
                            <a:schemeClr val="tx1"/>
                          </a:solidFill>
                          <a:latin typeface="MS Sans Serif"/>
                          <a:ea typeface="+mn-ea"/>
                          <a:cs typeface="Times New Roman" panose="02020603050405020304" pitchFamily="18" charset="0"/>
                        </a:rPr>
                        <a:t>New Delhi – PIN 110058, India</a:t>
                      </a:r>
                    </a:p>
                    <a:p>
                      <a:r>
                        <a:rPr kumimoji="0" lang="en-US" sz="1200" kern="1200" dirty="0" smtClean="0">
                          <a:solidFill>
                            <a:schemeClr val="tx1"/>
                          </a:solidFill>
                          <a:latin typeface="MS Sans Serif"/>
                          <a:ea typeface="+mn-ea"/>
                          <a:cs typeface="Times New Roman" panose="02020603050405020304" pitchFamily="18" charset="0"/>
                        </a:rPr>
                        <a:t>Ms.</a:t>
                      </a:r>
                      <a:r>
                        <a:rPr kumimoji="0" lang="en-US" sz="1200" kern="1200" baseline="0" dirty="0" smtClean="0">
                          <a:solidFill>
                            <a:schemeClr val="tx1"/>
                          </a:solidFill>
                          <a:latin typeface="MS Sans Serif"/>
                          <a:ea typeface="+mn-ea"/>
                          <a:cs typeface="Times New Roman" panose="02020603050405020304" pitchFamily="18" charset="0"/>
                        </a:rPr>
                        <a:t> Tulika Sharma</a:t>
                      </a:r>
                    </a:p>
                    <a:p>
                      <a:r>
                        <a:rPr kumimoji="0" lang="en-US" sz="1200" kern="1200" baseline="0" dirty="0" smtClean="0">
                          <a:solidFill>
                            <a:schemeClr val="tx1"/>
                          </a:solidFill>
                          <a:latin typeface="MS Sans Serif"/>
                          <a:ea typeface="+mn-ea"/>
                          <a:cs typeface="Times New Roman" panose="02020603050405020304" pitchFamily="18" charset="0"/>
                        </a:rPr>
                        <a:t>Cell: +91 8527372210</a:t>
                      </a:r>
                      <a:endParaRPr kumimoji="0" lang="en-US" sz="1200" kern="1200" dirty="0" smtClean="0">
                        <a:solidFill>
                          <a:schemeClr val="tx1"/>
                        </a:solidFill>
                        <a:latin typeface="MS Sans Serif"/>
                        <a:ea typeface="+mn-ea"/>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Email: </a:t>
                      </a:r>
                      <a:r>
                        <a:rPr kumimoji="0" lang="en-US" sz="1200" b="1" kern="1200" dirty="0" smtClean="0">
                          <a:solidFill>
                            <a:srgbClr val="C00000"/>
                          </a:solidFill>
                          <a:latin typeface="MS Sans Serif"/>
                          <a:ea typeface="Times New Roman"/>
                          <a:cs typeface="Times New Roman" panose="02020603050405020304" pitchFamily="18" charset="0"/>
                          <a:hlinkClick r:id="rId3"/>
                        </a:rPr>
                        <a:t>info@jsmlogistic.</a:t>
                      </a:r>
                      <a:r>
                        <a:rPr kumimoji="0" lang="en-US" sz="1200" b="1" kern="1200" baseline="0" dirty="0" smtClean="0">
                          <a:solidFill>
                            <a:srgbClr val="C00000"/>
                          </a:solidFill>
                          <a:latin typeface="MS Sans Serif"/>
                          <a:ea typeface="Times New Roman"/>
                          <a:cs typeface="Times New Roman" panose="02020603050405020304" pitchFamily="18" charset="0"/>
                          <a:hlinkClick r:id="rId3"/>
                        </a:rPr>
                        <a:t>com</a:t>
                      </a:r>
                      <a:endParaRPr kumimoji="0" lang="en-US" sz="1200" b="1" kern="1200" dirty="0" smtClean="0">
                        <a:solidFill>
                          <a:srgbClr val="C00000"/>
                        </a:solidFill>
                        <a:latin typeface="MS Sans Serif"/>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b="1" dirty="0" smtClean="0">
                        <a:latin typeface="MS Sans Serif"/>
                        <a:ea typeface="Times New Roman"/>
                        <a:cs typeface="Times New Roman" panose="02020603050405020304" pitchFamily="18" charset="0"/>
                      </a:endParaRPr>
                    </a:p>
                    <a:p>
                      <a:r>
                        <a:rPr lang="en-US" sz="1200" b="1" u="sng" dirty="0" smtClean="0">
                          <a:latin typeface="MS Sans Serif"/>
                          <a:ea typeface="Times New Roman"/>
                          <a:cs typeface="Times New Roman" panose="02020603050405020304" pitchFamily="18" charset="0"/>
                        </a:rPr>
                        <a:t>Corporate Office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kern="1200" dirty="0" smtClean="0">
                          <a:solidFill>
                            <a:schemeClr val="tx1"/>
                          </a:solidFill>
                          <a:latin typeface="MS Sans Serif"/>
                          <a:ea typeface="+mn-ea"/>
                          <a:cs typeface="Times New Roman" panose="02020603050405020304" pitchFamily="18" charset="0"/>
                        </a:rPr>
                        <a:t>JSM</a:t>
                      </a:r>
                      <a:r>
                        <a:rPr kumimoji="0" lang="en-US" sz="1200" b="1" kern="1200" baseline="0" dirty="0" smtClean="0">
                          <a:solidFill>
                            <a:schemeClr val="tx1"/>
                          </a:solidFill>
                          <a:latin typeface="MS Sans Serif"/>
                          <a:ea typeface="+mn-ea"/>
                          <a:cs typeface="Times New Roman" panose="02020603050405020304" pitchFamily="18" charset="0"/>
                        </a:rPr>
                        <a:t> Logistic Services </a:t>
                      </a:r>
                      <a:endParaRPr kumimoji="0" lang="en-US" sz="1200" b="1" kern="1200" dirty="0" smtClean="0">
                        <a:solidFill>
                          <a:schemeClr val="tx1"/>
                        </a:solidFill>
                        <a:latin typeface="MS Sans Serif"/>
                        <a:ea typeface="+mn-ea"/>
                        <a:cs typeface="Times New Roman" panose="02020603050405020304" pitchFamily="18" charset="0"/>
                      </a:endParaRPr>
                    </a:p>
                    <a:p>
                      <a:r>
                        <a:rPr kumimoji="0" lang="en-US" sz="1200" kern="1200" dirty="0" smtClean="0">
                          <a:solidFill>
                            <a:schemeClr val="tx1"/>
                          </a:solidFill>
                          <a:latin typeface="MS Sans Serif"/>
                          <a:ea typeface="+mn-ea"/>
                          <a:cs typeface="Times New Roman" panose="02020603050405020304" pitchFamily="18" charset="0"/>
                        </a:rPr>
                        <a:t>C-5A/21,</a:t>
                      </a:r>
                      <a:r>
                        <a:rPr kumimoji="0" lang="en-US" sz="1200" kern="1200" baseline="0" dirty="0" smtClean="0">
                          <a:solidFill>
                            <a:schemeClr val="tx1"/>
                          </a:solidFill>
                          <a:latin typeface="MS Sans Serif"/>
                          <a:ea typeface="+mn-ea"/>
                          <a:cs typeface="Times New Roman" panose="02020603050405020304" pitchFamily="18" charset="0"/>
                        </a:rPr>
                        <a:t> 1</a:t>
                      </a:r>
                      <a:r>
                        <a:rPr kumimoji="0" lang="en-US" sz="1200" kern="1200" baseline="30000" dirty="0" smtClean="0">
                          <a:solidFill>
                            <a:schemeClr val="tx1"/>
                          </a:solidFill>
                          <a:latin typeface="MS Sans Serif"/>
                          <a:ea typeface="+mn-ea"/>
                          <a:cs typeface="Times New Roman" panose="02020603050405020304" pitchFamily="18" charset="0"/>
                        </a:rPr>
                        <a:t>st</a:t>
                      </a:r>
                      <a:r>
                        <a:rPr kumimoji="0" lang="en-US" sz="1200" kern="1200" baseline="0" dirty="0" smtClean="0">
                          <a:solidFill>
                            <a:schemeClr val="tx1"/>
                          </a:solidFill>
                          <a:latin typeface="MS Sans Serif"/>
                          <a:ea typeface="+mn-ea"/>
                          <a:cs typeface="Times New Roman" panose="02020603050405020304" pitchFamily="18" charset="0"/>
                        </a:rPr>
                        <a:t> Floor, Janak Puri</a:t>
                      </a:r>
                      <a:endParaRPr kumimoji="0" lang="en-US" sz="1200" kern="1200" dirty="0" smtClean="0">
                        <a:solidFill>
                          <a:schemeClr val="tx1"/>
                        </a:solidFill>
                        <a:latin typeface="MS Sans Serif"/>
                        <a:ea typeface="+mn-ea"/>
                        <a:cs typeface="Times New Roman" panose="02020603050405020304" pitchFamily="18" charset="0"/>
                      </a:endParaRPr>
                    </a:p>
                    <a:p>
                      <a:r>
                        <a:rPr kumimoji="0" lang="en-US" sz="1200" kern="1200" dirty="0" smtClean="0">
                          <a:solidFill>
                            <a:schemeClr val="tx1"/>
                          </a:solidFill>
                          <a:latin typeface="MS Sans Serif"/>
                          <a:ea typeface="+mn-ea"/>
                          <a:cs typeface="Times New Roman" panose="02020603050405020304" pitchFamily="18" charset="0"/>
                        </a:rPr>
                        <a:t>Near Kadimi Restaurant </a:t>
                      </a:r>
                    </a:p>
                    <a:p>
                      <a:r>
                        <a:rPr kumimoji="0" lang="en-US" sz="1200" kern="1200" dirty="0" smtClean="0">
                          <a:solidFill>
                            <a:schemeClr val="tx1"/>
                          </a:solidFill>
                          <a:latin typeface="MS Sans Serif"/>
                          <a:ea typeface="+mn-ea"/>
                          <a:cs typeface="Times New Roman" panose="02020603050405020304" pitchFamily="18" charset="0"/>
                        </a:rPr>
                        <a:t>New Delhi – 110058, India</a:t>
                      </a:r>
                    </a:p>
                    <a:p>
                      <a:r>
                        <a:rPr kumimoji="0" lang="en-US" sz="1200" kern="1200" dirty="0" smtClean="0">
                          <a:solidFill>
                            <a:schemeClr val="tx1"/>
                          </a:solidFill>
                          <a:latin typeface="MS Sans Serif"/>
                          <a:ea typeface="+mn-ea"/>
                          <a:cs typeface="Times New Roman" panose="02020603050405020304" pitchFamily="18" charset="0"/>
                        </a:rPr>
                        <a:t>Mr</a:t>
                      </a:r>
                      <a:r>
                        <a:rPr kumimoji="0" lang="en-US" sz="1200" kern="1200" baseline="0" dirty="0" smtClean="0">
                          <a:solidFill>
                            <a:schemeClr val="tx1"/>
                          </a:solidFill>
                          <a:latin typeface="MS Sans Serif"/>
                          <a:ea typeface="+mn-ea"/>
                          <a:cs typeface="Times New Roman" panose="02020603050405020304" pitchFamily="18" charset="0"/>
                        </a:rPr>
                        <a:t>. Deepak Sharma</a:t>
                      </a:r>
                    </a:p>
                    <a:p>
                      <a:r>
                        <a:rPr kumimoji="0" lang="en-US" sz="1200" kern="1200" baseline="0" dirty="0" smtClean="0">
                          <a:solidFill>
                            <a:schemeClr val="tx1"/>
                          </a:solidFill>
                          <a:latin typeface="MS Sans Serif"/>
                          <a:ea typeface="+mn-ea"/>
                          <a:cs typeface="Times New Roman" panose="02020603050405020304" pitchFamily="18" charset="0"/>
                        </a:rPr>
                        <a:t>Cell: +91 8527371902</a:t>
                      </a:r>
                      <a:endParaRPr kumimoji="0" lang="en-US" sz="1200" kern="1200" dirty="0" smtClean="0">
                        <a:solidFill>
                          <a:schemeClr val="tx1"/>
                        </a:solidFill>
                        <a:latin typeface="MS Sans Serif"/>
                        <a:ea typeface="+mn-ea"/>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Email</a:t>
                      </a:r>
                      <a:r>
                        <a:rPr lang="en-US" sz="1200" smtClean="0">
                          <a:latin typeface="MS Sans Serif"/>
                          <a:ea typeface="Times New Roman"/>
                          <a:cs typeface="Times New Roman" panose="02020603050405020304" pitchFamily="18" charset="0"/>
                        </a:rPr>
                        <a:t>: </a:t>
                      </a:r>
                      <a:r>
                        <a:rPr lang="en-US" sz="1200" b="1" smtClean="0">
                          <a:latin typeface="MS Sans Serif"/>
                          <a:ea typeface="Times New Roman"/>
                          <a:cs typeface="Times New Roman" panose="02020603050405020304" pitchFamily="18" charset="0"/>
                          <a:hlinkClick r:id="rId4"/>
                        </a:rPr>
                        <a:t>deepak@jsmlogistic.com</a:t>
                      </a:r>
                      <a:endParaRPr lang="en-US" sz="1200" b="1" dirty="0" smtClean="0">
                        <a:latin typeface="MS Sans Serif"/>
                        <a:ea typeface="Times New Roman"/>
                        <a:cs typeface="Times New Roman" panose="02020603050405020304" pitchFamily="18" charset="0"/>
                      </a:endParaRPr>
                    </a:p>
                    <a:p>
                      <a:pPr marL="0" marR="0">
                        <a:spcBef>
                          <a:spcPts val="0"/>
                        </a:spcBef>
                        <a:spcAft>
                          <a:spcPts val="0"/>
                        </a:spcAft>
                      </a:pPr>
                      <a:endParaRPr lang="en-US" sz="1200" b="1" dirty="0">
                        <a:latin typeface="MS Sans Serif"/>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7108">
                <a:tc>
                  <a:txBody>
                    <a:bodyPr/>
                    <a:lstStyle/>
                    <a:p>
                      <a:pPr marL="0" marR="0">
                        <a:spcBef>
                          <a:spcPts val="0"/>
                        </a:spcBef>
                        <a:spcAft>
                          <a:spcPts val="0"/>
                        </a:spcAft>
                      </a:pPr>
                      <a:r>
                        <a:rPr lang="en-US" sz="1200" b="1" u="sng" dirty="0" smtClean="0">
                          <a:latin typeface="MS Sans Serif"/>
                          <a:ea typeface="Times New Roman"/>
                          <a:cs typeface="Times New Roman" panose="02020603050405020304" pitchFamily="18" charset="0"/>
                        </a:rPr>
                        <a:t>Mumbai :</a:t>
                      </a:r>
                      <a:endParaRPr lang="en-US" sz="1200" u="sng" dirty="0">
                        <a:latin typeface="MS Sans Serif"/>
                        <a:ea typeface="Times New Roman"/>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kern="1200" dirty="0" smtClean="0">
                          <a:solidFill>
                            <a:schemeClr val="tx1"/>
                          </a:solidFill>
                          <a:latin typeface="MS Sans Serif"/>
                          <a:ea typeface="+mn-ea"/>
                          <a:cs typeface="Times New Roman" panose="02020603050405020304" pitchFamily="18" charset="0"/>
                        </a:rPr>
                        <a:t>JSM</a:t>
                      </a:r>
                      <a:r>
                        <a:rPr kumimoji="0" lang="en-US" sz="1200" b="1" kern="1200" baseline="0" dirty="0" smtClean="0">
                          <a:solidFill>
                            <a:schemeClr val="tx1"/>
                          </a:solidFill>
                          <a:latin typeface="MS Sans Serif"/>
                          <a:ea typeface="+mn-ea"/>
                          <a:cs typeface="Times New Roman" panose="02020603050405020304" pitchFamily="18" charset="0"/>
                        </a:rPr>
                        <a:t> Logistic Services </a:t>
                      </a:r>
                    </a:p>
                    <a:p>
                      <a:pPr marL="0" marR="0">
                        <a:spcBef>
                          <a:spcPts val="0"/>
                        </a:spcBef>
                        <a:spcAft>
                          <a:spcPts val="0"/>
                        </a:spcAft>
                      </a:pPr>
                      <a:r>
                        <a:rPr lang="en-US" sz="1200" dirty="0" smtClean="0">
                          <a:latin typeface="MS Sans Serif"/>
                          <a:ea typeface="Times New Roman"/>
                          <a:cs typeface="Times New Roman" panose="02020603050405020304" pitchFamily="18" charset="0"/>
                        </a:rPr>
                        <a:t>Room</a:t>
                      </a:r>
                      <a:r>
                        <a:rPr lang="en-US" sz="1200" baseline="0" dirty="0" smtClean="0">
                          <a:latin typeface="MS Sans Serif"/>
                          <a:ea typeface="Times New Roman"/>
                          <a:cs typeface="Times New Roman" panose="02020603050405020304" pitchFamily="18" charset="0"/>
                        </a:rPr>
                        <a:t> No. 29 1/1, Sena Nagar</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A.D</a:t>
                      </a:r>
                      <a:r>
                        <a:rPr lang="en-US" sz="1200" baseline="0" dirty="0" smtClean="0">
                          <a:latin typeface="MS Sans Serif"/>
                          <a:ea typeface="Times New Roman"/>
                          <a:cs typeface="Times New Roman" panose="02020603050405020304" pitchFamily="18" charset="0"/>
                        </a:rPr>
                        <a:t> Marg, Sewree </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West</a:t>
                      </a:r>
                      <a:r>
                        <a:rPr lang="en-US" sz="1200" baseline="0" dirty="0" smtClean="0">
                          <a:latin typeface="MS Sans Serif"/>
                          <a:ea typeface="Times New Roman"/>
                          <a:cs typeface="Times New Roman" panose="02020603050405020304" pitchFamily="18" charset="0"/>
                        </a:rPr>
                        <a:t> </a:t>
                      </a:r>
                      <a:r>
                        <a:rPr lang="en-US" sz="1200" dirty="0" smtClean="0">
                          <a:latin typeface="MS Sans Serif"/>
                          <a:ea typeface="Times New Roman"/>
                          <a:cs typeface="Times New Roman" panose="02020603050405020304" pitchFamily="18" charset="0"/>
                        </a:rPr>
                        <a:t>Mumbai-400015, India</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a:latin typeface="MS Sans Serif"/>
                          <a:ea typeface="Times New Roman"/>
                          <a:cs typeface="Times New Roman" panose="02020603050405020304" pitchFamily="18" charset="0"/>
                        </a:rPr>
                        <a:t>Contact : </a:t>
                      </a:r>
                      <a:r>
                        <a:rPr lang="en-US" sz="1200" dirty="0" smtClean="0">
                          <a:latin typeface="MS Sans Serif"/>
                          <a:ea typeface="Times New Roman"/>
                          <a:cs typeface="Times New Roman" panose="02020603050405020304" pitchFamily="18" charset="0"/>
                        </a:rPr>
                        <a:t>Mr</a:t>
                      </a:r>
                      <a:r>
                        <a:rPr lang="en-US" sz="1200" baseline="0" dirty="0" smtClean="0">
                          <a:latin typeface="MS Sans Serif"/>
                          <a:ea typeface="Times New Roman"/>
                          <a:cs typeface="Times New Roman" panose="02020603050405020304" pitchFamily="18" charset="0"/>
                        </a:rPr>
                        <a:t>. Dishan</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a:latin typeface="MS Sans Serif"/>
                          <a:ea typeface="Times New Roman"/>
                          <a:cs typeface="Times New Roman" panose="02020603050405020304" pitchFamily="18" charset="0"/>
                        </a:rPr>
                        <a:t>Cell : +91 </a:t>
                      </a:r>
                      <a:r>
                        <a:rPr lang="en-US" sz="1200" dirty="0" smtClean="0">
                          <a:latin typeface="MS Sans Serif"/>
                          <a:ea typeface="Times New Roman"/>
                          <a:cs typeface="Times New Roman" panose="02020603050405020304" pitchFamily="18" charset="0"/>
                        </a:rPr>
                        <a:t>9833232405 </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e-mail : </a:t>
                      </a:r>
                      <a:r>
                        <a:rPr lang="en-US" sz="1200" b="1" baseline="0" dirty="0" smtClean="0">
                          <a:latin typeface="MS Sans Serif"/>
                          <a:ea typeface="Times New Roman"/>
                          <a:cs typeface="Times New Roman" panose="02020603050405020304" pitchFamily="18" charset="0"/>
                          <a:hlinkClick r:id="rId5"/>
                        </a:rPr>
                        <a:t>mumbai@jsmlogistic.com</a:t>
                      </a:r>
                      <a:endParaRPr lang="en-US" sz="1200" b="1" baseline="0" dirty="0" smtClean="0">
                        <a:latin typeface="MS Sans Serif"/>
                        <a:ea typeface="Times New Roman"/>
                        <a:cs typeface="Times New Roman" panose="02020603050405020304" pitchFamily="18" charset="0"/>
                      </a:endParaRPr>
                    </a:p>
                    <a:p>
                      <a:pPr marL="0" marR="0">
                        <a:spcBef>
                          <a:spcPts val="0"/>
                        </a:spcBef>
                        <a:spcAft>
                          <a:spcPts val="0"/>
                        </a:spcAft>
                      </a:pPr>
                      <a:endParaRPr lang="en-US" sz="1200" dirty="0">
                        <a:latin typeface="MS Sans Serif"/>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u="sng" dirty="0" smtClean="0">
                          <a:latin typeface="MS Sans Serif"/>
                          <a:ea typeface="Times New Roman"/>
                          <a:cs typeface="Times New Roman" panose="02020603050405020304" pitchFamily="18" charset="0"/>
                        </a:rPr>
                        <a:t>Jaipur </a:t>
                      </a:r>
                      <a:r>
                        <a:rPr lang="en-US" sz="1200" u="sng" dirty="0" smtClean="0">
                          <a:latin typeface="MS Sans Serif"/>
                          <a:ea typeface="Times New Roman"/>
                          <a:cs typeface="Times New Roman" panose="02020603050405020304" pitchFamily="18" charset="0"/>
                        </a:rPr>
                        <a:t>:</a:t>
                      </a:r>
                      <a:endParaRPr lang="en-US" sz="1200" u="sng" dirty="0">
                        <a:latin typeface="MS Sans Serif"/>
                        <a:ea typeface="Times New Roman"/>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kern="1200" dirty="0" smtClean="0">
                          <a:solidFill>
                            <a:schemeClr val="tx1"/>
                          </a:solidFill>
                          <a:latin typeface="MS Sans Serif"/>
                          <a:ea typeface="+mn-ea"/>
                          <a:cs typeface="Times New Roman" panose="02020603050405020304" pitchFamily="18" charset="0"/>
                        </a:rPr>
                        <a:t>JSM</a:t>
                      </a:r>
                      <a:r>
                        <a:rPr kumimoji="0" lang="en-US" sz="1200" b="1" kern="1200" baseline="0" dirty="0" smtClean="0">
                          <a:solidFill>
                            <a:schemeClr val="tx1"/>
                          </a:solidFill>
                          <a:latin typeface="MS Sans Serif"/>
                          <a:ea typeface="+mn-ea"/>
                          <a:cs typeface="Times New Roman" panose="02020603050405020304" pitchFamily="18" charset="0"/>
                        </a:rPr>
                        <a:t> Logistic Services </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Okay</a:t>
                      </a:r>
                      <a:r>
                        <a:rPr lang="en-US" sz="1200" baseline="0" dirty="0" smtClean="0">
                          <a:latin typeface="MS Sans Serif"/>
                          <a:ea typeface="Times New Roman"/>
                          <a:cs typeface="Times New Roman" panose="02020603050405020304" pitchFamily="18" charset="0"/>
                        </a:rPr>
                        <a:t> Plus Square</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Office No.</a:t>
                      </a:r>
                      <a:r>
                        <a:rPr lang="en-US" sz="1200" baseline="0" dirty="0" smtClean="0">
                          <a:latin typeface="MS Sans Serif"/>
                          <a:ea typeface="Times New Roman"/>
                          <a:cs typeface="Times New Roman" panose="02020603050405020304" pitchFamily="18" charset="0"/>
                        </a:rPr>
                        <a:t> 601, 6</a:t>
                      </a:r>
                      <a:r>
                        <a:rPr lang="en-US" sz="1200" baseline="30000" dirty="0" smtClean="0">
                          <a:latin typeface="MS Sans Serif"/>
                          <a:ea typeface="Times New Roman"/>
                          <a:cs typeface="Times New Roman" panose="02020603050405020304" pitchFamily="18" charset="0"/>
                        </a:rPr>
                        <a:t>th</a:t>
                      </a:r>
                      <a:r>
                        <a:rPr lang="en-US" sz="1200" baseline="0" dirty="0" smtClean="0">
                          <a:latin typeface="MS Sans Serif"/>
                          <a:ea typeface="Times New Roman"/>
                          <a:cs typeface="Times New Roman" panose="02020603050405020304" pitchFamily="18" charset="0"/>
                        </a:rPr>
                        <a:t> Floor, Madhyam Marg</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Mansarovar, Jaipur</a:t>
                      </a:r>
                      <a:r>
                        <a:rPr lang="en-US" sz="1200" baseline="0" dirty="0">
                          <a:latin typeface="MS Sans Serif"/>
                          <a:ea typeface="Times New Roman"/>
                          <a:cs typeface="Times New Roman" panose="02020603050405020304" pitchFamily="18" charset="0"/>
                        </a:rPr>
                        <a:t> </a:t>
                      </a:r>
                      <a:r>
                        <a:rPr lang="en-US" sz="1200" baseline="0" dirty="0" smtClean="0">
                          <a:latin typeface="MS Sans Serif"/>
                          <a:ea typeface="Times New Roman"/>
                          <a:cs typeface="Times New Roman" panose="02020603050405020304" pitchFamily="18" charset="0"/>
                        </a:rPr>
                        <a:t>– 302020, </a:t>
                      </a:r>
                      <a:r>
                        <a:rPr lang="en-US" sz="1200" dirty="0" smtClean="0">
                          <a:latin typeface="MS Sans Serif"/>
                          <a:ea typeface="Times New Roman"/>
                          <a:cs typeface="Times New Roman" panose="02020603050405020304" pitchFamily="18" charset="0"/>
                        </a:rPr>
                        <a:t> Rajasthan,</a:t>
                      </a:r>
                      <a:r>
                        <a:rPr lang="en-US" sz="1200" baseline="0" dirty="0" smtClean="0">
                          <a:latin typeface="MS Sans Serif"/>
                          <a:ea typeface="Times New Roman"/>
                          <a:cs typeface="Times New Roman" panose="02020603050405020304" pitchFamily="18" charset="0"/>
                        </a:rPr>
                        <a:t> India</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Mr. Pradeep</a:t>
                      </a:r>
                    </a:p>
                    <a:p>
                      <a:pPr marL="0" marR="0">
                        <a:spcBef>
                          <a:spcPts val="0"/>
                        </a:spcBef>
                        <a:spcAft>
                          <a:spcPts val="0"/>
                        </a:spcAft>
                      </a:pPr>
                      <a:r>
                        <a:rPr lang="en-US" sz="1200" dirty="0" smtClean="0">
                          <a:latin typeface="MS Sans Serif"/>
                          <a:ea typeface="Times New Roman"/>
                          <a:cs typeface="Times New Roman" panose="02020603050405020304" pitchFamily="18" charset="0"/>
                        </a:rPr>
                        <a:t>Tel:91 141</a:t>
                      </a:r>
                      <a:r>
                        <a:rPr lang="en-US" sz="1200" baseline="0" dirty="0" smtClean="0">
                          <a:latin typeface="MS Sans Serif"/>
                          <a:ea typeface="Times New Roman"/>
                          <a:cs typeface="Times New Roman" panose="02020603050405020304" pitchFamily="18" charset="0"/>
                        </a:rPr>
                        <a:t> 4025318</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Email:</a:t>
                      </a:r>
                      <a:r>
                        <a:rPr lang="en-US" sz="1200" baseline="0" dirty="0" smtClean="0">
                          <a:latin typeface="MS Sans Serif"/>
                          <a:ea typeface="Times New Roman"/>
                          <a:cs typeface="Times New Roman" panose="02020603050405020304" pitchFamily="18" charset="0"/>
                        </a:rPr>
                        <a:t> </a:t>
                      </a:r>
                      <a:r>
                        <a:rPr lang="en-US" sz="1200" b="1" baseline="0" dirty="0" smtClean="0">
                          <a:latin typeface="MS Sans Serif"/>
                          <a:ea typeface="Times New Roman"/>
                          <a:cs typeface="Times New Roman" panose="02020603050405020304" pitchFamily="18" charset="0"/>
                          <a:hlinkClick r:id="rId6"/>
                        </a:rPr>
                        <a:t>jaipur</a:t>
                      </a:r>
                      <a:r>
                        <a:rPr lang="en-US" sz="1200" b="1" dirty="0" smtClean="0">
                          <a:latin typeface="MS Sans Serif"/>
                          <a:ea typeface="Times New Roman"/>
                          <a:cs typeface="Times New Roman" panose="02020603050405020304" pitchFamily="18" charset="0"/>
                          <a:hlinkClick r:id="rId6"/>
                        </a:rPr>
                        <a:t>@jsmlogistic.com</a:t>
                      </a:r>
                      <a:endParaRPr lang="en-US" sz="1200" b="1" dirty="0">
                        <a:latin typeface="MS Sans Serif"/>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3691">
                <a:tc>
                  <a:txBody>
                    <a:bodyPr/>
                    <a:lstStyle/>
                    <a:p>
                      <a:pPr marL="0" marR="0">
                        <a:spcBef>
                          <a:spcPts val="0"/>
                        </a:spcBef>
                        <a:spcAft>
                          <a:spcPts val="0"/>
                        </a:spcAft>
                      </a:pPr>
                      <a:r>
                        <a:rPr lang="en-US" sz="1200" b="1" u="sng" dirty="0" smtClean="0">
                          <a:latin typeface="MS Sans Serif"/>
                          <a:ea typeface="Times New Roman"/>
                          <a:cs typeface="Times New Roman" panose="02020603050405020304" pitchFamily="18" charset="0"/>
                        </a:rPr>
                        <a:t>Bhadohi</a:t>
                      </a:r>
                      <a:r>
                        <a:rPr lang="en-US" sz="1200" b="1" u="sng" baseline="0" dirty="0" smtClean="0">
                          <a:latin typeface="MS Sans Serif"/>
                          <a:ea typeface="Times New Roman"/>
                          <a:cs typeface="Times New Roman" panose="02020603050405020304" pitchFamily="18" charset="0"/>
                        </a:rPr>
                        <a:t> :</a:t>
                      </a:r>
                      <a:endParaRPr lang="en-US" sz="1200" u="sng" dirty="0">
                        <a:latin typeface="MS Sans Serif"/>
                        <a:ea typeface="Times New Roman"/>
                        <a:cs typeface="Times New Roman" panose="02020603050405020304" pitchFamily="18" charset="0"/>
                      </a:endParaRPr>
                    </a:p>
                    <a:p>
                      <a:pPr marL="0" marR="0">
                        <a:spcBef>
                          <a:spcPts val="0"/>
                        </a:spcBef>
                        <a:spcAft>
                          <a:spcPts val="0"/>
                        </a:spcAft>
                      </a:pPr>
                      <a:r>
                        <a:rPr kumimoji="0" lang="en-US" sz="1200" b="1" kern="1200" dirty="0" smtClean="0">
                          <a:solidFill>
                            <a:schemeClr val="tx1"/>
                          </a:solidFill>
                          <a:latin typeface="MS Sans Serif"/>
                          <a:ea typeface="+mn-ea"/>
                          <a:cs typeface="Times New Roman" panose="02020603050405020304" pitchFamily="18" charset="0"/>
                        </a:rPr>
                        <a:t>JSM</a:t>
                      </a:r>
                      <a:r>
                        <a:rPr kumimoji="0" lang="en-US" sz="1200" b="1" kern="1200" baseline="0" dirty="0" smtClean="0">
                          <a:solidFill>
                            <a:schemeClr val="tx1"/>
                          </a:solidFill>
                          <a:latin typeface="MS Sans Serif"/>
                          <a:ea typeface="+mn-ea"/>
                          <a:cs typeface="Times New Roman" panose="02020603050405020304" pitchFamily="18" charset="0"/>
                        </a:rPr>
                        <a:t> Logistic Services </a:t>
                      </a:r>
                    </a:p>
                    <a:p>
                      <a:pPr marL="0" marR="0">
                        <a:spcBef>
                          <a:spcPts val="0"/>
                        </a:spcBef>
                        <a:spcAft>
                          <a:spcPts val="0"/>
                        </a:spcAft>
                      </a:pPr>
                      <a:r>
                        <a:rPr lang="en-US" sz="1200" dirty="0" smtClean="0">
                          <a:latin typeface="MS Sans Serif"/>
                          <a:ea typeface="Times New Roman"/>
                          <a:cs typeface="Times New Roman" panose="02020603050405020304" pitchFamily="18" charset="0"/>
                        </a:rPr>
                        <a:t>21,</a:t>
                      </a:r>
                      <a:r>
                        <a:rPr lang="en-US" sz="1200" baseline="0" dirty="0" smtClean="0">
                          <a:latin typeface="MS Sans Serif"/>
                          <a:ea typeface="Times New Roman"/>
                          <a:cs typeface="Times New Roman" panose="02020603050405020304" pitchFamily="18" charset="0"/>
                        </a:rPr>
                        <a:t> 1</a:t>
                      </a:r>
                      <a:r>
                        <a:rPr lang="en-US" sz="1200" baseline="30000" dirty="0" smtClean="0">
                          <a:latin typeface="MS Sans Serif"/>
                          <a:ea typeface="Times New Roman"/>
                          <a:cs typeface="Times New Roman" panose="02020603050405020304" pitchFamily="18" charset="0"/>
                        </a:rPr>
                        <a:t>st</a:t>
                      </a:r>
                      <a:r>
                        <a:rPr lang="en-US" sz="1200" baseline="0" dirty="0" smtClean="0">
                          <a:latin typeface="MS Sans Serif"/>
                          <a:ea typeface="Times New Roman"/>
                          <a:cs typeface="Times New Roman" panose="02020603050405020304" pitchFamily="18" charset="0"/>
                        </a:rPr>
                        <a:t> </a:t>
                      </a:r>
                      <a:r>
                        <a:rPr lang="en-US" sz="1200" dirty="0" smtClean="0">
                          <a:latin typeface="MS Sans Serif"/>
                          <a:ea typeface="Times New Roman"/>
                          <a:cs typeface="Times New Roman" panose="02020603050405020304" pitchFamily="18" charset="0"/>
                        </a:rPr>
                        <a:t>Floor, Niryat Bhavan</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Station </a:t>
                      </a:r>
                      <a:r>
                        <a:rPr lang="en-US" sz="1200" dirty="0">
                          <a:latin typeface="MS Sans Serif"/>
                          <a:ea typeface="Times New Roman"/>
                          <a:cs typeface="Times New Roman" panose="02020603050405020304" pitchFamily="18" charset="0"/>
                        </a:rPr>
                        <a:t>Road</a:t>
                      </a:r>
                      <a:r>
                        <a:rPr lang="en-US" sz="1200" dirty="0" smtClean="0">
                          <a:latin typeface="MS Sans Serif"/>
                          <a:ea typeface="Times New Roman"/>
                          <a:cs typeface="Times New Roman" panose="02020603050405020304" pitchFamily="18" charset="0"/>
                        </a:rPr>
                        <a:t>, Bhadohi - 221401 </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Uttar</a:t>
                      </a:r>
                      <a:r>
                        <a:rPr lang="en-US" sz="1200" baseline="0" dirty="0" smtClean="0">
                          <a:latin typeface="MS Sans Serif"/>
                          <a:ea typeface="Times New Roman"/>
                          <a:cs typeface="Times New Roman" panose="02020603050405020304" pitchFamily="18" charset="0"/>
                        </a:rPr>
                        <a:t> Pradesh, India</a:t>
                      </a:r>
                    </a:p>
                    <a:p>
                      <a:pPr marL="0" marR="0">
                        <a:spcBef>
                          <a:spcPts val="0"/>
                        </a:spcBef>
                        <a:spcAft>
                          <a:spcPts val="0"/>
                        </a:spcAft>
                      </a:pPr>
                      <a:r>
                        <a:rPr lang="en-US" sz="1200" baseline="0" dirty="0" smtClean="0">
                          <a:latin typeface="MS Sans Serif"/>
                          <a:ea typeface="Times New Roman"/>
                          <a:cs typeface="Times New Roman" panose="02020603050405020304" pitchFamily="18" charset="0"/>
                        </a:rPr>
                        <a:t>Mr. Rajeev</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b="0" i="0" dirty="0" smtClean="0">
                          <a:effectLst/>
                          <a:latin typeface="MS Sans Serif"/>
                          <a:cs typeface="Times New Roman" panose="02020603050405020304" pitchFamily="18" charset="0"/>
                        </a:rPr>
                        <a:t>Tel : 91-5414-224775 ,  Fax: 224775</a:t>
                      </a:r>
                      <a:br>
                        <a:rPr lang="en-US" sz="1200" b="0" i="0" dirty="0" smtClean="0">
                          <a:effectLst/>
                          <a:latin typeface="MS Sans Serif"/>
                          <a:cs typeface="Times New Roman" panose="02020603050405020304" pitchFamily="18" charset="0"/>
                        </a:rPr>
                      </a:br>
                      <a:r>
                        <a:rPr lang="en-US" sz="1200" b="0" i="0" dirty="0" smtClean="0">
                          <a:effectLst/>
                          <a:latin typeface="MS Sans Serif"/>
                          <a:cs typeface="Times New Roman" panose="02020603050405020304" pitchFamily="18" charset="0"/>
                        </a:rPr>
                        <a:t>Cell</a:t>
                      </a:r>
                      <a:r>
                        <a:rPr lang="en-US" sz="1200" b="0" i="0" baseline="0" dirty="0" smtClean="0">
                          <a:effectLst/>
                          <a:latin typeface="MS Sans Serif"/>
                          <a:cs typeface="Times New Roman" panose="02020603050405020304" pitchFamily="18" charset="0"/>
                        </a:rPr>
                        <a:t> : +91 </a:t>
                      </a:r>
                      <a:r>
                        <a:rPr lang="en-US" sz="1200" b="0" i="0" dirty="0" smtClean="0">
                          <a:effectLst/>
                          <a:latin typeface="MS Sans Serif"/>
                          <a:cs typeface="Times New Roman" panose="02020603050405020304" pitchFamily="18" charset="0"/>
                        </a:rPr>
                        <a:t>9005077646/9415265430</a:t>
                      </a:r>
                    </a:p>
                    <a:p>
                      <a:pPr marL="0" marR="0">
                        <a:spcBef>
                          <a:spcPts val="0"/>
                        </a:spcBef>
                        <a:spcAft>
                          <a:spcPts val="0"/>
                        </a:spcAft>
                      </a:pPr>
                      <a:r>
                        <a:rPr lang="en-US" sz="1200" b="0" i="0" dirty="0" smtClean="0">
                          <a:effectLst/>
                          <a:latin typeface="MS Sans Serif"/>
                          <a:ea typeface="Times New Roman"/>
                          <a:cs typeface="Times New Roman" panose="02020603050405020304" pitchFamily="18" charset="0"/>
                        </a:rPr>
                        <a:t>Email  : </a:t>
                      </a:r>
                      <a:r>
                        <a:rPr lang="en-US" sz="1200" b="1" i="0" dirty="0" smtClean="0">
                          <a:effectLst/>
                          <a:latin typeface="MS Sans Serif"/>
                          <a:ea typeface="Times New Roman"/>
                          <a:cs typeface="Times New Roman" panose="02020603050405020304" pitchFamily="18" charset="0"/>
                          <a:hlinkClick r:id="rId7"/>
                        </a:rPr>
                        <a:t>Bhadohi@jsmlogistic.com</a:t>
                      </a:r>
                      <a:endParaRPr lang="en-US" sz="1200" b="0" i="0" dirty="0">
                        <a:latin typeface="MS Sans Serif"/>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u="sng" dirty="0" smtClean="0">
                          <a:latin typeface="MS Sans Serif"/>
                          <a:ea typeface="Times New Roman"/>
                          <a:cs typeface="Times New Roman" panose="02020603050405020304" pitchFamily="18" charset="0"/>
                        </a:rPr>
                        <a:t>Ludhiana :</a:t>
                      </a:r>
                      <a:endParaRPr lang="en-US" sz="1200" u="sng" dirty="0">
                        <a:latin typeface="MS Sans Serif"/>
                        <a:ea typeface="Times New Roman"/>
                        <a:cs typeface="Times New Roman" panose="02020603050405020304" pitchFamily="18" charset="0"/>
                      </a:endParaRPr>
                    </a:p>
                    <a:p>
                      <a:pPr marL="0" marR="0">
                        <a:spcBef>
                          <a:spcPts val="0"/>
                        </a:spcBef>
                        <a:spcAft>
                          <a:spcPts val="0"/>
                        </a:spcAft>
                      </a:pPr>
                      <a:r>
                        <a:rPr kumimoji="0" lang="en-US" sz="1200" b="1" kern="1200" dirty="0" smtClean="0">
                          <a:solidFill>
                            <a:schemeClr val="tx1"/>
                          </a:solidFill>
                          <a:latin typeface="MS Sans Serif"/>
                          <a:ea typeface="+mn-ea"/>
                          <a:cs typeface="Times New Roman" panose="02020603050405020304" pitchFamily="18" charset="0"/>
                        </a:rPr>
                        <a:t>JSM</a:t>
                      </a:r>
                      <a:r>
                        <a:rPr kumimoji="0" lang="en-US" sz="1200" b="1" kern="1200" baseline="0" dirty="0" smtClean="0">
                          <a:solidFill>
                            <a:schemeClr val="tx1"/>
                          </a:solidFill>
                          <a:latin typeface="MS Sans Serif"/>
                          <a:ea typeface="+mn-ea"/>
                          <a:cs typeface="Times New Roman" panose="02020603050405020304" pitchFamily="18" charset="0"/>
                        </a:rPr>
                        <a:t> Logistic Services </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Shop</a:t>
                      </a:r>
                      <a:r>
                        <a:rPr lang="en-US" sz="1200" baseline="0" dirty="0" smtClean="0">
                          <a:latin typeface="MS Sans Serif"/>
                          <a:ea typeface="Times New Roman"/>
                          <a:cs typeface="Times New Roman" panose="02020603050405020304" pitchFamily="18" charset="0"/>
                        </a:rPr>
                        <a:t> No. 11, Publix Complex, </a:t>
                      </a:r>
                    </a:p>
                    <a:p>
                      <a:pPr marL="0" marR="0">
                        <a:spcBef>
                          <a:spcPts val="0"/>
                        </a:spcBef>
                        <a:spcAft>
                          <a:spcPts val="0"/>
                        </a:spcAft>
                      </a:pPr>
                      <a:r>
                        <a:rPr lang="en-US" sz="1200" baseline="0" dirty="0" smtClean="0">
                          <a:latin typeface="MS Sans Serif"/>
                          <a:ea typeface="Times New Roman"/>
                          <a:cs typeface="Times New Roman" panose="02020603050405020304" pitchFamily="18" charset="0"/>
                        </a:rPr>
                        <a:t>Jamalpur Chowk,  </a:t>
                      </a:r>
                      <a:r>
                        <a:rPr lang="en-US" sz="1200" dirty="0" smtClean="0">
                          <a:latin typeface="MS Sans Serif"/>
                          <a:ea typeface="Times New Roman"/>
                          <a:cs typeface="Times New Roman" panose="02020603050405020304" pitchFamily="18" charset="0"/>
                        </a:rPr>
                        <a:t>Kuliwal</a:t>
                      </a:r>
                      <a:r>
                        <a:rPr lang="en-US" sz="1200" baseline="0" dirty="0" smtClean="0">
                          <a:latin typeface="MS Sans Serif"/>
                          <a:ea typeface="Times New Roman"/>
                          <a:cs typeface="Times New Roman" panose="02020603050405020304" pitchFamily="18" charset="0"/>
                        </a:rPr>
                        <a:t> Road, </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Ludhiana-141010, Punjab,</a:t>
                      </a:r>
                      <a:r>
                        <a:rPr lang="en-US" sz="1200" baseline="0" dirty="0" smtClean="0">
                          <a:latin typeface="MS Sans Serif"/>
                          <a:ea typeface="Times New Roman"/>
                          <a:cs typeface="Times New Roman" panose="02020603050405020304" pitchFamily="18" charset="0"/>
                        </a:rPr>
                        <a:t> India</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Mr. Lalit </a:t>
                      </a:r>
                      <a:r>
                        <a:rPr lang="en-US" sz="1200" dirty="0" err="1" smtClean="0">
                          <a:latin typeface="MS Sans Serif"/>
                          <a:ea typeface="Times New Roman"/>
                          <a:cs typeface="Times New Roman" panose="02020603050405020304" pitchFamily="18" charset="0"/>
                        </a:rPr>
                        <a:t>Salwan</a:t>
                      </a:r>
                      <a:endParaRPr lang="en-US" sz="1200" dirty="0" smtClean="0">
                        <a:latin typeface="MS Sans Serif"/>
                        <a:ea typeface="Times New Roman"/>
                        <a:cs typeface="Times New Roman" panose="02020603050405020304" pitchFamily="18" charset="0"/>
                      </a:endParaRPr>
                    </a:p>
                    <a:p>
                      <a:pPr marL="0" marR="0">
                        <a:spcBef>
                          <a:spcPts val="0"/>
                        </a:spcBef>
                        <a:spcAft>
                          <a:spcPts val="0"/>
                        </a:spcAft>
                      </a:pPr>
                      <a:r>
                        <a:rPr lang="en-US" sz="1200" dirty="0" smtClean="0">
                          <a:latin typeface="MS Sans Serif"/>
                          <a:ea typeface="Times New Roman"/>
                          <a:cs typeface="Times New Roman" panose="02020603050405020304" pitchFamily="18" charset="0"/>
                        </a:rPr>
                        <a:t>Tel</a:t>
                      </a:r>
                      <a:r>
                        <a:rPr lang="en-US" sz="1200" dirty="0">
                          <a:latin typeface="MS Sans Serif"/>
                          <a:ea typeface="Times New Roman"/>
                          <a:cs typeface="Times New Roman" panose="02020603050405020304" pitchFamily="18" charset="0"/>
                        </a:rPr>
                        <a:t>: +91 161 </a:t>
                      </a:r>
                      <a:r>
                        <a:rPr lang="en-US" sz="1200" dirty="0" smtClean="0">
                          <a:latin typeface="MS Sans Serif"/>
                          <a:ea typeface="Times New Roman"/>
                          <a:cs typeface="Times New Roman" panose="02020603050405020304" pitchFamily="18" charset="0"/>
                        </a:rPr>
                        <a:t>2681100</a:t>
                      </a:r>
                      <a:endParaRPr lang="en-US" sz="1200" dirty="0">
                        <a:latin typeface="MS Sans Serif"/>
                        <a:ea typeface="Times New Roman"/>
                        <a:cs typeface="Times New Roman" panose="02020603050405020304" pitchFamily="18" charset="0"/>
                      </a:endParaRPr>
                    </a:p>
                    <a:p>
                      <a:pPr marL="0" marR="0">
                        <a:spcBef>
                          <a:spcPts val="0"/>
                        </a:spcBef>
                        <a:spcAft>
                          <a:spcPts val="0"/>
                        </a:spcAft>
                      </a:pPr>
                      <a:r>
                        <a:rPr lang="en-US" sz="1200" dirty="0">
                          <a:latin typeface="MS Sans Serif"/>
                          <a:ea typeface="Times New Roman"/>
                          <a:cs typeface="Times New Roman" panose="02020603050405020304" pitchFamily="18" charset="0"/>
                        </a:rPr>
                        <a:t>E-mail : </a:t>
                      </a:r>
                      <a:r>
                        <a:rPr lang="en-US" sz="1200" b="1" dirty="0" smtClean="0">
                          <a:latin typeface="MS Sans Serif"/>
                          <a:ea typeface="Times New Roman"/>
                          <a:cs typeface="Times New Roman" panose="02020603050405020304" pitchFamily="18" charset="0"/>
                          <a:hlinkClick r:id="rId8"/>
                        </a:rPr>
                        <a:t>Ludhiana@jsmlogistic.com</a:t>
                      </a:r>
                      <a:endParaRPr lang="en-US" sz="1200" b="1" dirty="0" smtClean="0">
                        <a:latin typeface="MS Sans Serif"/>
                        <a:ea typeface="Times New Roman"/>
                        <a:cs typeface="Times New Roman" panose="02020603050405020304" pitchFamily="18" charset="0"/>
                      </a:endParaRPr>
                    </a:p>
                    <a:p>
                      <a:pPr marL="0" marR="0">
                        <a:spcBef>
                          <a:spcPts val="0"/>
                        </a:spcBef>
                        <a:spcAft>
                          <a:spcPts val="0"/>
                        </a:spcAft>
                      </a:pPr>
                      <a:endParaRPr lang="en-US" sz="1200" dirty="0">
                        <a:latin typeface="MS Sans Serif"/>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Content Placeholder 3" descr="http://farm2.static.flickr.com/1323/3169262303_de9262f5d8.jpg"/>
          <p:cNvPicPr>
            <a:picLocks noGrp="1"/>
          </p:cNvPicPr>
          <p:nvPr>
            <p:ph sz="quarter" idx="4294967295"/>
          </p:nvPr>
        </p:nvPicPr>
        <p:blipFill>
          <a:blip r:embed="rId2" cstate="print"/>
          <a:srcRect/>
          <a:stretch>
            <a:fillRect/>
          </a:stretch>
        </p:blipFill>
        <p:spPr>
          <a:xfrm>
            <a:off x="2209800" y="1752600"/>
            <a:ext cx="4495800" cy="3200400"/>
          </a:xfrm>
        </p:spPr>
      </p:pic>
      <p:sp>
        <p:nvSpPr>
          <p:cNvPr id="7" name="TextBox 6"/>
          <p:cNvSpPr txBox="1"/>
          <p:nvPr/>
        </p:nvSpPr>
        <p:spPr>
          <a:xfrm>
            <a:off x="3124200" y="5334000"/>
            <a:ext cx="2690929" cy="646331"/>
          </a:xfrm>
          <a:prstGeom prst="rect">
            <a:avLst/>
          </a:prstGeom>
          <a:noFill/>
        </p:spPr>
        <p:txBody>
          <a:bodyPr wrap="none">
            <a:spAutoFit/>
          </a:bodyPr>
          <a:lstStyle/>
          <a:p>
            <a:pPr fontAlgn="auto">
              <a:spcBef>
                <a:spcPts val="0"/>
              </a:spcBef>
              <a:spcAft>
                <a:spcPts val="0"/>
              </a:spcAft>
              <a:defRPr/>
            </a:pPr>
            <a:r>
              <a:rPr lang="en-US" sz="3600" b="1" dirty="0">
                <a:solidFill>
                  <a:srgbClr val="002060"/>
                </a:solidFill>
                <a:latin typeface="Algerian" panose="04020705040A02060702" pitchFamily="82" charset="0"/>
                <a:cs typeface="Arial" pitchFamily="34" charset="0"/>
              </a:rPr>
              <a:t>THANK</a:t>
            </a:r>
            <a:r>
              <a:rPr lang="en-US" sz="3600" b="1" dirty="0">
                <a:solidFill>
                  <a:srgbClr val="002060"/>
                </a:solidFill>
                <a:cs typeface="Arial" pitchFamily="34" charset="0"/>
              </a:rPr>
              <a:t> </a:t>
            </a:r>
            <a:r>
              <a:rPr lang="en-US" sz="3600" b="1" dirty="0">
                <a:solidFill>
                  <a:srgbClr val="002060"/>
                </a:solidFill>
                <a:latin typeface="Algerian" panose="04020705040A02060702" pitchFamily="82" charset="0"/>
                <a:cs typeface="Arial" pitchFamily="34" charset="0"/>
              </a:rPr>
              <a:t>YOU</a:t>
            </a:r>
          </a:p>
        </p:txBody>
      </p:sp>
      <p:cxnSp>
        <p:nvCxnSpPr>
          <p:cNvPr id="8" name="Straight Connector 7"/>
          <p:cNvCxnSpPr/>
          <p:nvPr/>
        </p:nvCxnSpPr>
        <p:spPr>
          <a:xfrm>
            <a:off x="457200" y="6553200"/>
            <a:ext cx="830580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124200" y="6488668"/>
            <a:ext cx="35814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
        <p:nvSpPr>
          <p:cNvPr id="10" name="Title 1"/>
          <p:cNvSpPr>
            <a:spLocks noGrp="1"/>
          </p:cNvSpPr>
          <p:nvPr/>
        </p:nvSpPr>
        <p:spPr>
          <a:xfrm>
            <a:off x="7799018" y="296449"/>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1" name="Oval 10"/>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2"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idx="4294967295"/>
          </p:nvPr>
        </p:nvSpPr>
        <p:spPr>
          <a:xfrm>
            <a:off x="381000" y="0"/>
            <a:ext cx="2743200" cy="685800"/>
          </a:xfrm>
        </p:spPr>
        <p:txBody>
          <a:bodyPr>
            <a:normAutofit fontScale="90000"/>
          </a:bodyPr>
          <a:lstStyle/>
          <a:p>
            <a:r>
              <a:rPr lang="en-US" dirty="0" smtClean="0"/>
              <a:t>OVERVIEW</a:t>
            </a:r>
          </a:p>
        </p:txBody>
      </p:sp>
      <p:sp>
        <p:nvSpPr>
          <p:cNvPr id="3" name="Content Placeholder 2"/>
          <p:cNvSpPr>
            <a:spLocks noGrp="1"/>
          </p:cNvSpPr>
          <p:nvPr>
            <p:ph type="subTitle" idx="4294967295"/>
          </p:nvPr>
        </p:nvSpPr>
        <p:spPr>
          <a:xfrm>
            <a:off x="381000" y="1600200"/>
            <a:ext cx="8305800" cy="4800600"/>
          </a:xfrm>
        </p:spPr>
        <p:txBody>
          <a:bodyPr>
            <a:normAutofit fontScale="70000" lnSpcReduction="20000"/>
          </a:bodyPr>
          <a:lstStyle/>
          <a:p>
            <a:r>
              <a:rPr lang="en-US" dirty="0" smtClean="0"/>
              <a:t>Based on the emphasis and strength radiating off its people, JLS is here to redefine the logistics market and to be a key player based on a key factor – Service &amp; Solution that constantly create value.</a:t>
            </a:r>
          </a:p>
          <a:p>
            <a:r>
              <a:rPr lang="en-US" dirty="0" smtClean="0"/>
              <a:t>With partners located worldwide, JLS provides its customers with accessible processes, transparent systems and efficient client support, providing experiences that make time-to-market pressures a thing of the past</a:t>
            </a:r>
          </a:p>
          <a:p>
            <a:r>
              <a:rPr lang="en-US" dirty="0" smtClean="0"/>
              <a:t>JLS offers the following services: </a:t>
            </a:r>
          </a:p>
          <a:p>
            <a:r>
              <a:rPr lang="en-US" dirty="0" smtClean="0"/>
              <a:t>Air &amp; Ocean Forwarding </a:t>
            </a:r>
          </a:p>
          <a:p>
            <a:r>
              <a:rPr lang="en-US" dirty="0" smtClean="0"/>
              <a:t>Multi-Modal Transport </a:t>
            </a:r>
          </a:p>
          <a:p>
            <a:r>
              <a:rPr lang="en-US" dirty="0" smtClean="0"/>
              <a:t>Customs House Brokerage </a:t>
            </a:r>
          </a:p>
          <a:p>
            <a:r>
              <a:rPr lang="en-US" dirty="0" smtClean="0"/>
              <a:t>Logistics/ Distribution </a:t>
            </a:r>
          </a:p>
          <a:p>
            <a:r>
              <a:rPr lang="en-US" dirty="0" smtClean="0"/>
              <a:t>Warehousing </a:t>
            </a:r>
          </a:p>
          <a:p>
            <a:r>
              <a:rPr lang="en-US" dirty="0" smtClean="0"/>
              <a:t>Contract Logistics </a:t>
            </a:r>
          </a:p>
          <a:p>
            <a:r>
              <a:rPr lang="en-US" dirty="0" smtClean="0"/>
              <a:t>Consultancy </a:t>
            </a:r>
          </a:p>
          <a:p>
            <a:endParaRPr lang="en-US" dirty="0" smtClean="0"/>
          </a:p>
          <a:p>
            <a:endParaRPr lang="en-US" dirty="0" smtClean="0"/>
          </a:p>
          <a:p>
            <a:endParaRPr lang="en-US" dirty="0" smtClean="0"/>
          </a:p>
          <a:p>
            <a:endParaRPr lang="en-US" dirty="0"/>
          </a:p>
        </p:txBody>
      </p:sp>
      <p:cxnSp>
        <p:nvCxnSpPr>
          <p:cNvPr id="5" name="Straight Connector 4"/>
          <p:cNvCxnSpPr/>
          <p:nvPr/>
        </p:nvCxnSpPr>
        <p:spPr>
          <a:xfrm>
            <a:off x="381000" y="1300164"/>
            <a:ext cx="830580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71800" y="6477000"/>
            <a:ext cx="52578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
        <p:nvSpPr>
          <p:cNvPr id="7" name="Title 1"/>
          <p:cNvSpPr>
            <a:spLocks noGrp="1"/>
          </p:cNvSpPr>
          <p:nvPr/>
        </p:nvSpPr>
        <p:spPr>
          <a:xfrm>
            <a:off x="7696200" y="304800"/>
            <a:ext cx="1143000" cy="762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Bernard MT Condensed" pitchFamily="18" charset="0"/>
              </a:rPr>
              <a:t> </a:t>
            </a:r>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8" name="Oval 7"/>
          <p:cNvSpPr/>
          <p:nvPr/>
        </p:nvSpPr>
        <p:spPr>
          <a:xfrm>
            <a:off x="7659144" y="157164"/>
            <a:ext cx="1219200" cy="1062036"/>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9" name="TextBox 17"/>
          <p:cNvSpPr txBox="1"/>
          <p:nvPr/>
        </p:nvSpPr>
        <p:spPr>
          <a:xfrm>
            <a:off x="7696200" y="834746"/>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  Logistic Services</a:t>
            </a:r>
            <a:endParaRPr lang="en-US" sz="9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457200" y="0"/>
            <a:ext cx="2209800" cy="990600"/>
          </a:xfrm>
        </p:spPr>
        <p:txBody>
          <a:bodyPr>
            <a:normAutofit/>
          </a:bodyPr>
          <a:lstStyle/>
          <a:p>
            <a:pPr eaLnBrk="1" hangingPunct="1"/>
            <a:r>
              <a:rPr lang="en-US" sz="2800" b="1" dirty="0" smtClean="0">
                <a:solidFill>
                  <a:schemeClr val="tx2">
                    <a:lumMod val="75000"/>
                  </a:schemeClr>
                </a:solidFill>
              </a:rPr>
              <a:t>OUR VISION</a:t>
            </a:r>
          </a:p>
        </p:txBody>
      </p:sp>
      <p:sp>
        <p:nvSpPr>
          <p:cNvPr id="3" name="Content Placeholder 2"/>
          <p:cNvSpPr>
            <a:spLocks noGrp="1"/>
          </p:cNvSpPr>
          <p:nvPr>
            <p:ph sz="quarter" idx="4294967295"/>
          </p:nvPr>
        </p:nvSpPr>
        <p:spPr>
          <a:xfrm>
            <a:off x="990600" y="1600200"/>
            <a:ext cx="7239000" cy="2133600"/>
          </a:xfrm>
        </p:spPr>
        <p:txBody>
          <a:bodyPr rtlCol="0">
            <a:noAutofit/>
          </a:bodyPr>
          <a:lstStyle/>
          <a:p>
            <a:pPr algn="just">
              <a:buNone/>
            </a:pPr>
            <a:r>
              <a:rPr lang="en-US" sz="2000" b="1" dirty="0" smtClean="0">
                <a:latin typeface="Arial Narrow" panose="020B0606020202030204" pitchFamily="34" charset="0"/>
              </a:rPr>
              <a:t>To become a leading Indian Logistics Company with global presence by providing Services &amp; Solutions required in current market situation.</a:t>
            </a:r>
          </a:p>
          <a:p>
            <a:pPr algn="just">
              <a:buNone/>
            </a:pPr>
            <a:endParaRPr lang="en-US" sz="2000" b="1" dirty="0">
              <a:latin typeface="Arial Narrow" panose="020B0606020202030204" pitchFamily="34" charset="0"/>
            </a:endParaRPr>
          </a:p>
          <a:p>
            <a:pPr algn="just">
              <a:buNone/>
            </a:pPr>
            <a:r>
              <a:rPr lang="en-US" sz="2000" b="1" dirty="0">
                <a:latin typeface="Arial Narrow" panose="020B0606020202030204" pitchFamily="34" charset="0"/>
              </a:rPr>
              <a:t>"Coming together is a beginning, staying together is progress and working together is success"</a:t>
            </a:r>
            <a:endParaRPr lang="en-US" sz="2000" dirty="0">
              <a:latin typeface="Arial Narrow" panose="020B0606020202030204" pitchFamily="34" charset="0"/>
            </a:endParaRPr>
          </a:p>
          <a:p>
            <a:pPr algn="just">
              <a:buNone/>
            </a:pPr>
            <a:endParaRPr lang="en-US" sz="2000" b="1" dirty="0" smtClean="0">
              <a:latin typeface="Arial Narrow" panose="020B0606020202030204" pitchFamily="34" charset="0"/>
            </a:endParaRPr>
          </a:p>
          <a:p>
            <a:pPr algn="just">
              <a:buNone/>
            </a:pPr>
            <a:endParaRPr lang="en-US" sz="2000" b="1" dirty="0" smtClean="0">
              <a:latin typeface="Arial Narrow" panose="020B0606020202030204" pitchFamily="34" charset="0"/>
            </a:endParaRPr>
          </a:p>
          <a:p>
            <a:pPr eaLnBrk="1" fontAlgn="auto" hangingPunct="1">
              <a:spcAft>
                <a:spcPts val="0"/>
              </a:spcAft>
              <a:buNone/>
              <a:defRPr/>
            </a:pPr>
            <a:endParaRPr lang="en-US" sz="1600" dirty="0">
              <a:latin typeface="Arial Narrow" panose="020B0606020202030204" pitchFamily="34" charset="0"/>
            </a:endParaRPr>
          </a:p>
        </p:txBody>
      </p:sp>
      <p:cxnSp>
        <p:nvCxnSpPr>
          <p:cNvPr id="5" name="Straight Connector 4"/>
          <p:cNvCxnSpPr/>
          <p:nvPr/>
        </p:nvCxnSpPr>
        <p:spPr>
          <a:xfrm>
            <a:off x="609600" y="12954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657600" y="6477000"/>
            <a:ext cx="39624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
        <p:nvSpPr>
          <p:cNvPr id="10" name="TextBox 17"/>
          <p:cNvSpPr txBox="1"/>
          <p:nvPr/>
        </p:nvSpPr>
        <p:spPr>
          <a:xfrm>
            <a:off x="7772400" y="8382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sp>
        <p:nvSpPr>
          <p:cNvPr id="11" name="Title 1"/>
          <p:cNvSpPr>
            <a:spLocks noGrp="1"/>
          </p:cNvSpPr>
          <p:nvPr/>
        </p:nvSpPr>
        <p:spPr>
          <a:xfrm>
            <a:off x="7659144" y="304800"/>
            <a:ext cx="1332456"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9" name="Oval 8"/>
          <p:cNvSpPr/>
          <p:nvPr/>
        </p:nvSpPr>
        <p:spPr>
          <a:xfrm>
            <a:off x="7659144" y="157164"/>
            <a:ext cx="1219200" cy="1062036"/>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228600" y="228600"/>
            <a:ext cx="1752600" cy="609600"/>
          </a:xfrm>
        </p:spPr>
        <p:txBody>
          <a:bodyPr>
            <a:normAutofit/>
          </a:bodyPr>
          <a:lstStyle/>
          <a:p>
            <a:pPr eaLnBrk="1" hangingPunct="1"/>
            <a:r>
              <a:rPr lang="en-US" sz="2800" b="1" dirty="0" smtClean="0">
                <a:solidFill>
                  <a:schemeClr val="tx2">
                    <a:lumMod val="75000"/>
                  </a:schemeClr>
                </a:solidFill>
              </a:rPr>
              <a:t>BELIEFS</a:t>
            </a:r>
          </a:p>
        </p:txBody>
      </p:sp>
      <p:sp>
        <p:nvSpPr>
          <p:cNvPr id="3" name="Content Placeholder 2"/>
          <p:cNvSpPr>
            <a:spLocks noGrp="1"/>
          </p:cNvSpPr>
          <p:nvPr>
            <p:ph sz="quarter" idx="4294967295"/>
          </p:nvPr>
        </p:nvSpPr>
        <p:spPr>
          <a:xfrm>
            <a:off x="685800" y="1447800"/>
            <a:ext cx="8458200" cy="3048000"/>
          </a:xfrm>
        </p:spPr>
        <p:txBody>
          <a:bodyPr rtlCol="0">
            <a:noAutofit/>
          </a:bodyPr>
          <a:lstStyle/>
          <a:p>
            <a:r>
              <a:rPr lang="en-US" sz="1600" dirty="0" smtClean="0"/>
              <a:t>JLS constantly banks on its most powerful asset to make it a truly integrated organization - its people with a collective experience of over 20 years had worked with large multinational companies in Leadership roles. This </a:t>
            </a:r>
            <a:r>
              <a:rPr lang="en-US" sz="1600" b="1" dirty="0" smtClean="0"/>
              <a:t>strong belief in its people </a:t>
            </a:r>
            <a:r>
              <a:rPr lang="en-US" sz="1600" dirty="0" smtClean="0"/>
              <a:t>has made it a learning organization that welcomes innovation and growth from within. </a:t>
            </a:r>
          </a:p>
          <a:p>
            <a:endParaRPr lang="en-US" sz="1600" dirty="0" smtClean="0"/>
          </a:p>
          <a:p>
            <a:r>
              <a:rPr lang="en-US" sz="1600" dirty="0" smtClean="0"/>
              <a:t>By </a:t>
            </a:r>
            <a:r>
              <a:rPr lang="en-US" sz="1600" b="1" dirty="0" smtClean="0"/>
              <a:t>constantly improvising systems and procedures to empower its people</a:t>
            </a:r>
            <a:r>
              <a:rPr lang="en-US" sz="1600" dirty="0" smtClean="0"/>
              <a:t>, JLS has seen its employees grow along with the organization. </a:t>
            </a:r>
            <a:r>
              <a:rPr lang="en-US" sz="1600" b="1" dirty="0" smtClean="0"/>
              <a:t>Sustainable practices, open-systems, cultural integration, and quality-focused methods</a:t>
            </a:r>
            <a:r>
              <a:rPr lang="en-US" sz="1600" dirty="0" smtClean="0"/>
              <a:t> have all been part of making winners within JLS and have directly contributed to its growth and success.</a:t>
            </a:r>
          </a:p>
          <a:p>
            <a:endParaRPr lang="en-US" sz="1600" dirty="0" smtClean="0"/>
          </a:p>
          <a:p>
            <a:pPr eaLnBrk="1" fontAlgn="auto" hangingPunct="1">
              <a:spcAft>
                <a:spcPts val="0"/>
              </a:spcAft>
              <a:buFont typeface="Arial" pitchFamily="34" charset="0"/>
              <a:buNone/>
              <a:defRPr/>
            </a:pPr>
            <a:endParaRPr lang="en-US" sz="1600" dirty="0" smtClean="0">
              <a:cs typeface="Arial" pitchFamily="34" charset="0"/>
            </a:endParaRPr>
          </a:p>
          <a:p>
            <a:pPr eaLnBrk="1" fontAlgn="auto" hangingPunct="1">
              <a:spcAft>
                <a:spcPts val="0"/>
              </a:spcAft>
              <a:defRPr/>
            </a:pPr>
            <a:endParaRPr lang="en-US" sz="1600" dirty="0" smtClean="0"/>
          </a:p>
          <a:p>
            <a:pPr eaLnBrk="1" fontAlgn="auto" hangingPunct="1">
              <a:spcAft>
                <a:spcPts val="0"/>
              </a:spcAft>
              <a:defRPr/>
            </a:pPr>
            <a:endParaRPr lang="en-US" sz="1600" dirty="0" smtClean="0"/>
          </a:p>
          <a:p>
            <a:pPr eaLnBrk="1" fontAlgn="auto" hangingPunct="1">
              <a:spcAft>
                <a:spcPts val="0"/>
              </a:spcAft>
              <a:defRPr/>
            </a:pPr>
            <a:endParaRPr lang="en-US" sz="1600" dirty="0"/>
          </a:p>
        </p:txBody>
      </p:sp>
      <p:cxnSp>
        <p:nvCxnSpPr>
          <p:cNvPr id="5" name="Straight Connector 4"/>
          <p:cNvCxnSpPr/>
          <p:nvPr/>
        </p:nvCxnSpPr>
        <p:spPr>
          <a:xfrm>
            <a:off x="533400" y="12954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nvSpPr>
        <p:spPr>
          <a:xfrm>
            <a:off x="7772400" y="304800"/>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8" name="Oval 7"/>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9"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a:solidFill>
                  <a:schemeClr val="accent6">
                    <a:lumMod val="75000"/>
                  </a:schemeClr>
                </a:solidFill>
              </a:rPr>
              <a:t> </a:t>
            </a:r>
            <a:r>
              <a:rPr lang="en-US" sz="900" b="1" dirty="0" smtClean="0">
                <a:solidFill>
                  <a:schemeClr val="accent6">
                    <a:lumMod val="75000"/>
                  </a:schemeClr>
                </a:solidFill>
              </a:rPr>
              <a:t>Logistic Services</a:t>
            </a:r>
            <a:endParaRPr lang="en-US" sz="900" dirty="0"/>
          </a:p>
        </p:txBody>
      </p:sp>
      <p:sp>
        <p:nvSpPr>
          <p:cNvPr id="10" name="TextBox 9"/>
          <p:cNvSpPr txBox="1"/>
          <p:nvPr/>
        </p:nvSpPr>
        <p:spPr>
          <a:xfrm>
            <a:off x="3657600" y="6477000"/>
            <a:ext cx="39624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0" y="0"/>
            <a:ext cx="1828800" cy="914400"/>
          </a:xfrm>
        </p:spPr>
        <p:txBody>
          <a:bodyPr>
            <a:normAutofit/>
          </a:bodyPr>
          <a:lstStyle/>
          <a:p>
            <a:pPr eaLnBrk="1" hangingPunct="1"/>
            <a:r>
              <a:rPr lang="en-US" sz="2800" b="1" dirty="0" smtClean="0">
                <a:solidFill>
                  <a:schemeClr val="tx2">
                    <a:lumMod val="75000"/>
                  </a:schemeClr>
                </a:solidFill>
              </a:rPr>
              <a:t>SERVICES</a:t>
            </a:r>
          </a:p>
        </p:txBody>
      </p:sp>
      <p:sp>
        <p:nvSpPr>
          <p:cNvPr id="3" name="Content Placeholder 2"/>
          <p:cNvSpPr>
            <a:spLocks noGrp="1"/>
          </p:cNvSpPr>
          <p:nvPr>
            <p:ph sz="quarter" idx="4294967295"/>
          </p:nvPr>
        </p:nvSpPr>
        <p:spPr>
          <a:xfrm>
            <a:off x="685800" y="1600200"/>
            <a:ext cx="8458200" cy="4876800"/>
          </a:xfrm>
        </p:spPr>
        <p:txBody>
          <a:bodyPr rtlCol="0">
            <a:noAutofit/>
          </a:bodyPr>
          <a:lstStyle/>
          <a:p>
            <a:pPr>
              <a:spcBef>
                <a:spcPts val="300"/>
              </a:spcBef>
              <a:buNone/>
              <a:defRPr/>
            </a:pPr>
            <a:r>
              <a:rPr lang="en-US" sz="1600" dirty="0" smtClean="0"/>
              <a:t>JLS’s services are focused on building winning relationships and sustaining growth for both small and </a:t>
            </a:r>
          </a:p>
          <a:p>
            <a:pPr>
              <a:spcBef>
                <a:spcPts val="300"/>
              </a:spcBef>
              <a:buNone/>
              <a:defRPr/>
            </a:pPr>
            <a:r>
              <a:rPr lang="en-US" sz="1600" dirty="0" smtClean="0"/>
              <a:t>global businesses alike. JLS offers highly visible supply chain systems, proactive logistics, and creates </a:t>
            </a:r>
          </a:p>
          <a:p>
            <a:pPr>
              <a:spcBef>
                <a:spcPts val="300"/>
              </a:spcBef>
              <a:buNone/>
              <a:defRPr/>
            </a:pPr>
            <a:r>
              <a:rPr lang="en-US" sz="1600" dirty="0" smtClean="0"/>
              <a:t>logistics strategies that multiply the benefits of efficient supply chain to its customers. Backed by </a:t>
            </a:r>
          </a:p>
          <a:p>
            <a:pPr>
              <a:spcBef>
                <a:spcPts val="300"/>
              </a:spcBef>
              <a:buNone/>
              <a:defRPr/>
            </a:pPr>
            <a:r>
              <a:rPr lang="en-US" sz="1600" dirty="0" smtClean="0"/>
              <a:t>efficient technology and an extensive global reach, JLS is a people-driven organization that values </a:t>
            </a:r>
          </a:p>
          <a:p>
            <a:pPr>
              <a:spcBef>
                <a:spcPts val="300"/>
              </a:spcBef>
              <a:buNone/>
              <a:defRPr/>
            </a:pPr>
            <a:r>
              <a:rPr lang="en-US" sz="1600" dirty="0" smtClean="0"/>
              <a:t>customer service and minimizes worry in delivery.</a:t>
            </a:r>
          </a:p>
          <a:p>
            <a:pPr>
              <a:buNone/>
              <a:defRPr/>
            </a:pPr>
            <a:endParaRPr lang="en-US" sz="1600" dirty="0" smtClean="0">
              <a:cs typeface="Arial" pitchFamily="34" charset="0"/>
            </a:endParaRPr>
          </a:p>
          <a:p>
            <a:pPr>
              <a:buNone/>
              <a:defRPr/>
            </a:pPr>
            <a:r>
              <a:rPr lang="en-US" sz="1600" dirty="0" smtClean="0">
                <a:cs typeface="Arial" pitchFamily="34" charset="0"/>
              </a:rPr>
              <a:t>JLS offers the following services: </a:t>
            </a:r>
          </a:p>
          <a:p>
            <a:pPr>
              <a:defRPr/>
            </a:pPr>
            <a:r>
              <a:rPr lang="en-US" sz="1600" b="1" dirty="0" smtClean="0">
                <a:cs typeface="Arial" pitchFamily="34" charset="0"/>
              </a:rPr>
              <a:t>Air &amp; Ocean Forwarding </a:t>
            </a:r>
          </a:p>
          <a:p>
            <a:pPr>
              <a:defRPr/>
            </a:pPr>
            <a:r>
              <a:rPr lang="en-US" sz="1600" b="1" dirty="0" smtClean="0">
                <a:cs typeface="Arial" pitchFamily="34" charset="0"/>
              </a:rPr>
              <a:t>Multi-Modal Transport </a:t>
            </a:r>
          </a:p>
          <a:p>
            <a:pPr>
              <a:defRPr/>
            </a:pPr>
            <a:r>
              <a:rPr lang="en-US" sz="1600" b="1" dirty="0" smtClean="0">
                <a:cs typeface="Arial" pitchFamily="34" charset="0"/>
              </a:rPr>
              <a:t>Customs House Brokerage </a:t>
            </a:r>
          </a:p>
          <a:p>
            <a:pPr>
              <a:defRPr/>
            </a:pPr>
            <a:r>
              <a:rPr lang="en-US" sz="1600" b="1" dirty="0" smtClean="0">
                <a:cs typeface="Arial" pitchFamily="34" charset="0"/>
              </a:rPr>
              <a:t>Logistics/ Distribution </a:t>
            </a:r>
          </a:p>
          <a:p>
            <a:pPr>
              <a:defRPr/>
            </a:pPr>
            <a:r>
              <a:rPr lang="en-US" sz="1600" b="1" dirty="0" smtClean="0">
                <a:cs typeface="Arial" pitchFamily="34" charset="0"/>
              </a:rPr>
              <a:t>Warehousing </a:t>
            </a:r>
          </a:p>
          <a:p>
            <a:pPr>
              <a:defRPr/>
            </a:pPr>
            <a:r>
              <a:rPr lang="en-US" sz="1600" b="1" dirty="0" smtClean="0">
                <a:cs typeface="Arial" pitchFamily="34" charset="0"/>
              </a:rPr>
              <a:t>Contract Logistics </a:t>
            </a:r>
          </a:p>
          <a:p>
            <a:pPr>
              <a:defRPr/>
            </a:pPr>
            <a:r>
              <a:rPr lang="en-US" sz="1600" b="1" dirty="0" smtClean="0">
                <a:cs typeface="Arial" pitchFamily="34" charset="0"/>
              </a:rPr>
              <a:t>Consultancy </a:t>
            </a:r>
          </a:p>
          <a:p>
            <a:pPr eaLnBrk="1" fontAlgn="auto" hangingPunct="1">
              <a:spcAft>
                <a:spcPts val="0"/>
              </a:spcAft>
              <a:defRPr/>
            </a:pPr>
            <a:endParaRPr lang="en-US" sz="1600" dirty="0"/>
          </a:p>
        </p:txBody>
      </p:sp>
      <p:cxnSp>
        <p:nvCxnSpPr>
          <p:cNvPr id="5" name="Straight Connector 4"/>
          <p:cNvCxnSpPr/>
          <p:nvPr/>
        </p:nvCxnSpPr>
        <p:spPr>
          <a:xfrm>
            <a:off x="381000" y="15240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nvSpPr>
        <p:spPr>
          <a:xfrm>
            <a:off x="7772400" y="304800"/>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9" name="Oval 8"/>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2"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endParaRPr lang="en-US" sz="900" dirty="0"/>
          </a:p>
        </p:txBody>
      </p:sp>
      <p:sp>
        <p:nvSpPr>
          <p:cNvPr id="10" name="TextBox 9"/>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0" y="381000"/>
            <a:ext cx="8458200" cy="990600"/>
          </a:xfrm>
        </p:spPr>
        <p:txBody>
          <a:bodyPr>
            <a:normAutofit/>
          </a:bodyPr>
          <a:lstStyle/>
          <a:p>
            <a:pPr eaLnBrk="1" hangingPunct="1"/>
            <a:r>
              <a:rPr lang="en-US" sz="2800" b="1" dirty="0" smtClean="0">
                <a:solidFill>
                  <a:schemeClr val="tx2">
                    <a:lumMod val="75000"/>
                  </a:schemeClr>
                </a:solidFill>
              </a:rPr>
              <a:t>AIR FORWARDING</a:t>
            </a:r>
          </a:p>
        </p:txBody>
      </p:sp>
      <p:sp>
        <p:nvSpPr>
          <p:cNvPr id="8195" name="Content Placeholder 2"/>
          <p:cNvSpPr>
            <a:spLocks noGrp="1"/>
          </p:cNvSpPr>
          <p:nvPr>
            <p:ph sz="quarter" idx="4294967295"/>
          </p:nvPr>
        </p:nvSpPr>
        <p:spPr>
          <a:xfrm>
            <a:off x="304800" y="1676400"/>
            <a:ext cx="8839200" cy="4876800"/>
          </a:xfrm>
        </p:spPr>
        <p:txBody>
          <a:bodyPr/>
          <a:lstStyle/>
          <a:p>
            <a:pPr eaLnBrk="1" hangingPunct="1">
              <a:buFont typeface="Arial" pitchFamily="34" charset="0"/>
              <a:buNone/>
            </a:pPr>
            <a:r>
              <a:rPr lang="en-US" sz="1600" b="1" dirty="0" smtClean="0"/>
              <a:t>AIR FORWARDING</a:t>
            </a:r>
          </a:p>
          <a:p>
            <a:pPr eaLnBrk="1" hangingPunct="1"/>
            <a:r>
              <a:rPr lang="en-US" sz="1600" dirty="0" smtClean="0"/>
              <a:t>Economical shipping </a:t>
            </a:r>
          </a:p>
          <a:p>
            <a:pPr eaLnBrk="1" hangingPunct="1"/>
            <a:r>
              <a:rPr lang="en-US" sz="1600" dirty="0" smtClean="0"/>
              <a:t>Direct flights from the gateway </a:t>
            </a:r>
          </a:p>
          <a:p>
            <a:pPr eaLnBrk="1" hangingPunct="1"/>
            <a:r>
              <a:rPr lang="en-US" sz="1600" dirty="0" smtClean="0"/>
              <a:t>Any size, Any weight, Anywhere </a:t>
            </a:r>
          </a:p>
          <a:p>
            <a:pPr eaLnBrk="1" hangingPunct="1"/>
            <a:r>
              <a:rPr lang="en-US" sz="1600" dirty="0" smtClean="0"/>
              <a:t>Custom brokerage                               </a:t>
            </a:r>
          </a:p>
          <a:p>
            <a:pPr eaLnBrk="1" hangingPunct="1"/>
            <a:r>
              <a:rPr lang="en-US" sz="1600" dirty="0" smtClean="0"/>
              <a:t>Pre-clearance and documentation generation </a:t>
            </a:r>
          </a:p>
          <a:p>
            <a:pPr eaLnBrk="1" hangingPunct="1"/>
            <a:r>
              <a:rPr lang="en-US" sz="1600" dirty="0" smtClean="0"/>
              <a:t>Prepaid and collect shipments </a:t>
            </a:r>
          </a:p>
          <a:p>
            <a:pPr eaLnBrk="1" hangingPunct="1"/>
            <a:r>
              <a:rPr lang="en-US" sz="1600" dirty="0" smtClean="0"/>
              <a:t>Track &amp; Trace </a:t>
            </a:r>
          </a:p>
          <a:p>
            <a:pPr eaLnBrk="1" hangingPunct="1"/>
            <a:r>
              <a:rPr lang="en-US" sz="1600" dirty="0" smtClean="0"/>
              <a:t>Air import Consolidation </a:t>
            </a:r>
          </a:p>
          <a:p>
            <a:pPr eaLnBrk="1" hangingPunct="1"/>
            <a:r>
              <a:rPr lang="en-US" sz="1600" dirty="0" smtClean="0"/>
              <a:t>Air export </a:t>
            </a:r>
            <a:r>
              <a:rPr lang="en-US" sz="1600" dirty="0" err="1" smtClean="0"/>
              <a:t>Groupage</a:t>
            </a:r>
            <a:r>
              <a:rPr lang="en-US" sz="1600" dirty="0" smtClean="0"/>
              <a:t> </a:t>
            </a:r>
          </a:p>
          <a:p>
            <a:pPr eaLnBrk="1" hangingPunct="1"/>
            <a:endParaRPr lang="en-US" sz="1700" dirty="0" smtClean="0">
              <a:latin typeface="Albertus MT"/>
            </a:endParaRPr>
          </a:p>
          <a:p>
            <a:pPr eaLnBrk="1" hangingPunct="1">
              <a:buFont typeface="Arial" pitchFamily="34" charset="0"/>
              <a:buNone/>
            </a:pPr>
            <a:endParaRPr lang="en-US" sz="1700" b="1" dirty="0" smtClean="0">
              <a:latin typeface="Albertus MT"/>
            </a:endParaRPr>
          </a:p>
          <a:p>
            <a:pPr eaLnBrk="1" hangingPunct="1">
              <a:buFont typeface="Arial" pitchFamily="34" charset="0"/>
              <a:buNone/>
            </a:pPr>
            <a:endParaRPr lang="en-US" sz="1700" b="1" dirty="0" smtClean="0">
              <a:latin typeface="Albertus MT"/>
            </a:endParaRPr>
          </a:p>
          <a:p>
            <a:pPr eaLnBrk="1" hangingPunct="1"/>
            <a:endParaRPr lang="en-US" sz="7400" dirty="0" smtClean="0">
              <a:latin typeface="Albertus MT"/>
            </a:endParaRPr>
          </a:p>
        </p:txBody>
      </p:sp>
      <p:pic>
        <p:nvPicPr>
          <p:cNvPr id="8196" name="Picture 4" descr="http://www.go2ufm.com/images/air_ocean_img3.jpg"/>
          <p:cNvPicPr>
            <a:picLocks noChangeAspect="1" noChangeArrowheads="1"/>
          </p:cNvPicPr>
          <p:nvPr/>
        </p:nvPicPr>
        <p:blipFill>
          <a:blip r:embed="rId2" cstate="print"/>
          <a:srcRect/>
          <a:stretch>
            <a:fillRect/>
          </a:stretch>
        </p:blipFill>
        <p:spPr bwMode="auto">
          <a:xfrm>
            <a:off x="5105400" y="1752600"/>
            <a:ext cx="3733800" cy="1905000"/>
          </a:xfrm>
          <a:prstGeom prst="rect">
            <a:avLst/>
          </a:prstGeom>
          <a:noFill/>
          <a:ln w="9525">
            <a:noFill/>
            <a:miter lim="800000"/>
            <a:headEnd/>
            <a:tailEnd/>
          </a:ln>
        </p:spPr>
      </p:pic>
      <p:cxnSp>
        <p:nvCxnSpPr>
          <p:cNvPr id="7" name="Straight Connector 6"/>
          <p:cNvCxnSpPr/>
          <p:nvPr/>
        </p:nvCxnSpPr>
        <p:spPr>
          <a:xfrm>
            <a:off x="381000" y="12954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nvSpPr>
        <p:spPr>
          <a:xfrm>
            <a:off x="7772400" y="304800"/>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0" name="Oval 9"/>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1"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a:solidFill>
                  <a:schemeClr val="accent6">
                    <a:lumMod val="75000"/>
                  </a:schemeClr>
                </a:solidFill>
              </a:rPr>
              <a:t> </a:t>
            </a:r>
            <a:r>
              <a:rPr lang="en-US" sz="900" b="1" dirty="0" smtClean="0">
                <a:solidFill>
                  <a:schemeClr val="accent6">
                    <a:lumMod val="75000"/>
                  </a:schemeClr>
                </a:solidFill>
              </a:rPr>
              <a:t>Logistic Services</a:t>
            </a:r>
            <a:endParaRPr lang="en-US" sz="900" dirty="0"/>
          </a:p>
        </p:txBody>
      </p:sp>
      <p:sp>
        <p:nvSpPr>
          <p:cNvPr id="12" name="TextBox 11"/>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990600" y="0"/>
            <a:ext cx="4876800" cy="990600"/>
          </a:xfrm>
        </p:spPr>
        <p:txBody>
          <a:bodyPr/>
          <a:lstStyle/>
          <a:p>
            <a:pPr eaLnBrk="1" hangingPunct="1"/>
            <a:r>
              <a:rPr lang="en-US" sz="2800" b="1" dirty="0" smtClean="0">
                <a:solidFill>
                  <a:srgbClr val="002060"/>
                </a:solidFill>
              </a:rPr>
              <a:t>            </a:t>
            </a:r>
            <a:r>
              <a:rPr lang="en-US" sz="2800" b="1" dirty="0" smtClean="0">
                <a:solidFill>
                  <a:schemeClr val="tx2">
                    <a:lumMod val="75000"/>
                  </a:schemeClr>
                </a:solidFill>
              </a:rPr>
              <a:t>OCEAN FORWARDING</a:t>
            </a:r>
          </a:p>
        </p:txBody>
      </p:sp>
      <p:sp>
        <p:nvSpPr>
          <p:cNvPr id="3" name="Content Placeholder 2"/>
          <p:cNvSpPr>
            <a:spLocks noGrp="1"/>
          </p:cNvSpPr>
          <p:nvPr>
            <p:ph sz="quarter" idx="4294967295"/>
          </p:nvPr>
        </p:nvSpPr>
        <p:spPr>
          <a:xfrm>
            <a:off x="304800" y="1295400"/>
            <a:ext cx="8534400" cy="5257800"/>
          </a:xfrm>
        </p:spPr>
        <p:txBody>
          <a:bodyPr rtlCol="0">
            <a:normAutofit fontScale="25000" lnSpcReduction="20000"/>
          </a:bodyPr>
          <a:lstStyle/>
          <a:p>
            <a:pPr eaLnBrk="1" fontAlgn="auto" hangingPunct="1">
              <a:spcAft>
                <a:spcPts val="0"/>
              </a:spcAft>
              <a:buFont typeface="Arial" pitchFamily="34" charset="0"/>
              <a:buNone/>
              <a:defRPr/>
            </a:pPr>
            <a:endParaRPr lang="en-US" sz="2300" b="1" dirty="0" smtClean="0">
              <a:latin typeface="Albertus MT" pitchFamily="18" charset="0"/>
            </a:endParaRPr>
          </a:p>
          <a:p>
            <a:pPr algn="just">
              <a:buNone/>
              <a:defRPr/>
            </a:pPr>
            <a:r>
              <a:rPr lang="en-US" sz="5600" dirty="0" smtClean="0"/>
              <a:t> Ocean freight process developed by JLS goes far beyond the simple delivery of goods, providing you with customized, comprehensive transportation solutions.</a:t>
            </a:r>
          </a:p>
          <a:p>
            <a:pPr eaLnBrk="1" fontAlgn="auto" hangingPunct="1">
              <a:spcAft>
                <a:spcPts val="0"/>
              </a:spcAft>
              <a:buNone/>
              <a:defRPr/>
            </a:pPr>
            <a:r>
              <a:rPr lang="en-US" sz="5600" b="1" dirty="0" smtClean="0"/>
              <a:t> Capabilities</a:t>
            </a:r>
            <a:endParaRPr lang="en-US" sz="5600" dirty="0" smtClean="0"/>
          </a:p>
          <a:p>
            <a:pPr eaLnBrk="1" fontAlgn="auto" hangingPunct="1">
              <a:spcAft>
                <a:spcPts val="0"/>
              </a:spcAft>
              <a:defRPr/>
            </a:pPr>
            <a:r>
              <a:rPr lang="en-US" sz="5600" dirty="0" smtClean="0"/>
              <a:t>Dedicated Team of Experts </a:t>
            </a:r>
          </a:p>
          <a:p>
            <a:pPr eaLnBrk="1" fontAlgn="auto" hangingPunct="1">
              <a:spcAft>
                <a:spcPts val="0"/>
              </a:spcAft>
              <a:defRPr/>
            </a:pPr>
            <a:r>
              <a:rPr lang="en-US" sz="5600" dirty="0" smtClean="0"/>
              <a:t>Documentation Specialists                                                               </a:t>
            </a:r>
          </a:p>
          <a:p>
            <a:pPr eaLnBrk="1" fontAlgn="auto" hangingPunct="1">
              <a:spcAft>
                <a:spcPts val="0"/>
              </a:spcAft>
              <a:defRPr/>
            </a:pPr>
            <a:r>
              <a:rPr lang="en-US" sz="5600" dirty="0" smtClean="0"/>
              <a:t>Global Customs Brokerage </a:t>
            </a:r>
          </a:p>
          <a:p>
            <a:pPr eaLnBrk="1" fontAlgn="auto" hangingPunct="1">
              <a:spcAft>
                <a:spcPts val="0"/>
              </a:spcAft>
              <a:defRPr/>
            </a:pPr>
            <a:r>
              <a:rPr lang="en-US" sz="5600" dirty="0" smtClean="0"/>
              <a:t>Customized Solutions for Global Accounts                   </a:t>
            </a:r>
          </a:p>
          <a:p>
            <a:pPr eaLnBrk="1" fontAlgn="auto" hangingPunct="1">
              <a:spcAft>
                <a:spcPts val="0"/>
              </a:spcAft>
              <a:buNone/>
              <a:defRPr/>
            </a:pPr>
            <a:r>
              <a:rPr lang="en-US" sz="5600" b="1" dirty="0" smtClean="0"/>
              <a:t>Product Range</a:t>
            </a:r>
            <a:endParaRPr lang="en-US" sz="5600" dirty="0" smtClean="0"/>
          </a:p>
          <a:p>
            <a:pPr eaLnBrk="1" fontAlgn="auto" hangingPunct="1">
              <a:spcAft>
                <a:spcPts val="0"/>
              </a:spcAft>
              <a:defRPr/>
            </a:pPr>
            <a:r>
              <a:rPr lang="en-US" sz="5600" dirty="0" smtClean="0"/>
              <a:t>Less than Container Load - LCL </a:t>
            </a:r>
          </a:p>
          <a:p>
            <a:pPr eaLnBrk="1" fontAlgn="auto" hangingPunct="1">
              <a:spcAft>
                <a:spcPts val="0"/>
              </a:spcAft>
              <a:defRPr/>
            </a:pPr>
            <a:r>
              <a:rPr lang="en-US" sz="5600" dirty="0" smtClean="0"/>
              <a:t>Full Container Load - FCL </a:t>
            </a:r>
          </a:p>
          <a:p>
            <a:pPr eaLnBrk="1" fontAlgn="auto" hangingPunct="1">
              <a:spcAft>
                <a:spcPts val="0"/>
              </a:spcAft>
              <a:defRPr/>
            </a:pPr>
            <a:r>
              <a:rPr lang="en-US" sz="5600" dirty="0" smtClean="0"/>
              <a:t>Consolidations - FCL/LCL or LCL/FCL </a:t>
            </a:r>
          </a:p>
          <a:p>
            <a:pPr eaLnBrk="1" fontAlgn="auto" hangingPunct="1">
              <a:spcAft>
                <a:spcPts val="0"/>
              </a:spcAft>
              <a:defRPr/>
            </a:pPr>
            <a:r>
              <a:rPr lang="en-US" sz="5600" dirty="0" smtClean="0"/>
              <a:t>Sea/Air </a:t>
            </a:r>
          </a:p>
          <a:p>
            <a:pPr eaLnBrk="1" fontAlgn="auto" hangingPunct="1">
              <a:spcAft>
                <a:spcPts val="0"/>
              </a:spcAft>
              <a:defRPr/>
            </a:pPr>
            <a:r>
              <a:rPr lang="en-US" sz="5600" dirty="0" smtClean="0"/>
              <a:t>Internet accessible ‘Sailing Schedules’ </a:t>
            </a:r>
          </a:p>
          <a:p>
            <a:pPr eaLnBrk="1" fontAlgn="auto" hangingPunct="1">
              <a:spcAft>
                <a:spcPts val="0"/>
              </a:spcAft>
              <a:defRPr/>
            </a:pPr>
            <a:r>
              <a:rPr lang="en-US" sz="5600" dirty="0" smtClean="0"/>
              <a:t>Door-to-Door Movement, To and From Anywhere </a:t>
            </a:r>
          </a:p>
          <a:p>
            <a:pPr eaLnBrk="1" fontAlgn="auto" hangingPunct="1">
              <a:spcAft>
                <a:spcPts val="0"/>
              </a:spcAft>
              <a:defRPr/>
            </a:pPr>
            <a:r>
              <a:rPr lang="en-US" sz="5600" dirty="0" smtClean="0"/>
              <a:t>Specialized Hazardous Material Handling </a:t>
            </a:r>
          </a:p>
          <a:p>
            <a:pPr eaLnBrk="1" fontAlgn="auto" hangingPunct="1">
              <a:spcAft>
                <a:spcPts val="0"/>
              </a:spcAft>
              <a:defRPr/>
            </a:pPr>
            <a:r>
              <a:rPr lang="en-US" sz="5600" dirty="0" smtClean="0"/>
              <a:t>Project Management </a:t>
            </a:r>
          </a:p>
          <a:p>
            <a:pPr eaLnBrk="1" fontAlgn="auto" hangingPunct="1">
              <a:spcAft>
                <a:spcPts val="0"/>
              </a:spcAft>
              <a:defRPr/>
            </a:pPr>
            <a:r>
              <a:rPr lang="en-US" sz="5600" dirty="0" smtClean="0"/>
              <a:t>Garment-on-Hangers </a:t>
            </a:r>
          </a:p>
          <a:p>
            <a:pPr eaLnBrk="1" fontAlgn="auto" hangingPunct="1">
              <a:spcAft>
                <a:spcPts val="0"/>
              </a:spcAft>
              <a:defRPr/>
            </a:pPr>
            <a:r>
              <a:rPr lang="en-US" sz="5600" dirty="0" smtClean="0"/>
              <a:t>Pharma Care </a:t>
            </a:r>
          </a:p>
          <a:p>
            <a:pPr eaLnBrk="1" fontAlgn="auto" hangingPunct="1">
              <a:spcAft>
                <a:spcPts val="0"/>
              </a:spcAft>
              <a:buFont typeface="Arial" pitchFamily="34" charset="0"/>
              <a:buNone/>
              <a:defRPr/>
            </a:pPr>
            <a:endParaRPr lang="en-US" sz="5600" dirty="0" smtClean="0">
              <a:latin typeface="Albertus MT" pitchFamily="18" charset="0"/>
            </a:endParaRPr>
          </a:p>
          <a:p>
            <a:pPr eaLnBrk="1" fontAlgn="auto" hangingPunct="1">
              <a:spcAft>
                <a:spcPts val="0"/>
              </a:spcAft>
              <a:defRPr/>
            </a:pPr>
            <a:endParaRPr lang="en-US" sz="5600" dirty="0" smtClean="0">
              <a:latin typeface="Albertus MT" pitchFamily="18" charset="0"/>
            </a:endParaRPr>
          </a:p>
          <a:p>
            <a:pPr eaLnBrk="1" fontAlgn="auto" hangingPunct="1">
              <a:spcAft>
                <a:spcPts val="0"/>
              </a:spcAft>
              <a:buFont typeface="Arial" pitchFamily="34" charset="0"/>
              <a:buNone/>
              <a:defRPr/>
            </a:pPr>
            <a:endParaRPr lang="en-US" sz="5600" b="1" dirty="0" smtClean="0">
              <a:latin typeface="Albertus MT" pitchFamily="18" charset="0"/>
            </a:endParaRPr>
          </a:p>
          <a:p>
            <a:pPr eaLnBrk="1" fontAlgn="auto" hangingPunct="1">
              <a:spcAft>
                <a:spcPts val="0"/>
              </a:spcAft>
              <a:buFont typeface="Arial" pitchFamily="34" charset="0"/>
              <a:buNone/>
              <a:defRPr/>
            </a:pPr>
            <a:endParaRPr lang="en-US" sz="1700" b="1" dirty="0" smtClean="0">
              <a:latin typeface="Albertus MT" pitchFamily="18" charset="0"/>
            </a:endParaRPr>
          </a:p>
          <a:p>
            <a:pPr eaLnBrk="1" fontAlgn="auto" hangingPunct="1">
              <a:spcAft>
                <a:spcPts val="0"/>
              </a:spcAft>
              <a:defRPr/>
            </a:pPr>
            <a:endParaRPr lang="en-US" sz="7400" dirty="0" smtClean="0">
              <a:latin typeface="Albertus MT" pitchFamily="18" charset="0"/>
            </a:endParaRPr>
          </a:p>
        </p:txBody>
      </p:sp>
      <p:pic>
        <p:nvPicPr>
          <p:cNvPr id="9220" name="Picture 4" descr="http://www.go2ufm.com/images/air_ocean_img4.jpg"/>
          <p:cNvPicPr>
            <a:picLocks noChangeAspect="1" noChangeArrowheads="1"/>
          </p:cNvPicPr>
          <p:nvPr/>
        </p:nvPicPr>
        <p:blipFill>
          <a:blip r:embed="rId2" cstate="print"/>
          <a:srcRect/>
          <a:stretch>
            <a:fillRect/>
          </a:stretch>
        </p:blipFill>
        <p:spPr bwMode="auto">
          <a:xfrm>
            <a:off x="5029200" y="2743200"/>
            <a:ext cx="3733800" cy="2209800"/>
          </a:xfrm>
          <a:prstGeom prst="rect">
            <a:avLst/>
          </a:prstGeom>
          <a:noFill/>
          <a:ln w="9525">
            <a:noFill/>
            <a:miter lim="800000"/>
            <a:headEnd/>
            <a:tailEnd/>
          </a:ln>
        </p:spPr>
      </p:pic>
      <p:cxnSp>
        <p:nvCxnSpPr>
          <p:cNvPr id="7" name="Straight Connector 6"/>
          <p:cNvCxnSpPr/>
          <p:nvPr/>
        </p:nvCxnSpPr>
        <p:spPr>
          <a:xfrm>
            <a:off x="457200" y="12192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nvSpPr>
        <p:spPr>
          <a:xfrm>
            <a:off x="7772400" y="267816"/>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0" name="Oval 9"/>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1" name="TextBox 17"/>
          <p:cNvSpPr txBox="1"/>
          <p:nvPr/>
        </p:nvSpPr>
        <p:spPr>
          <a:xfrm>
            <a:off x="7848600" y="762000"/>
            <a:ext cx="12954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Logistic Services</a:t>
            </a:r>
          </a:p>
          <a:p>
            <a:endParaRPr lang="en-US" sz="900" dirty="0"/>
          </a:p>
        </p:txBody>
      </p:sp>
      <p:sp>
        <p:nvSpPr>
          <p:cNvPr id="12" name="TextBox 11"/>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43" name="Content Placeholder 2"/>
          <p:cNvSpPr>
            <a:spLocks noGrp="1"/>
          </p:cNvSpPr>
          <p:nvPr>
            <p:ph sz="quarter" idx="4294967295"/>
          </p:nvPr>
        </p:nvSpPr>
        <p:spPr>
          <a:xfrm>
            <a:off x="0" y="1524000"/>
            <a:ext cx="6172200" cy="5181600"/>
          </a:xfrm>
        </p:spPr>
        <p:txBody>
          <a:bodyPr/>
          <a:lstStyle/>
          <a:p>
            <a:pPr eaLnBrk="1" hangingPunct="1">
              <a:buFont typeface="Arial" pitchFamily="34" charset="0"/>
              <a:buNone/>
            </a:pPr>
            <a:endParaRPr lang="en-US" sz="2400" dirty="0" smtClean="0"/>
          </a:p>
          <a:p>
            <a:pPr eaLnBrk="1" hangingPunct="1"/>
            <a:r>
              <a:rPr lang="en-US" sz="1600" dirty="0" smtClean="0"/>
              <a:t>Efficient network of multimodal transport operators across the globe and within the country. </a:t>
            </a:r>
          </a:p>
          <a:p>
            <a:pPr eaLnBrk="1" hangingPunct="1">
              <a:buNone/>
            </a:pPr>
            <a:endParaRPr lang="en-US" sz="1600" dirty="0" smtClean="0"/>
          </a:p>
          <a:p>
            <a:pPr eaLnBrk="1" hangingPunct="1"/>
            <a:r>
              <a:rPr lang="en-US" sz="1600" dirty="0" smtClean="0"/>
              <a:t>Seamless integration of door-to-door collection, shipment and delivery into a transport solution, backed by experienced staff, modern systems. </a:t>
            </a:r>
          </a:p>
          <a:p>
            <a:pPr eaLnBrk="1" hangingPunct="1">
              <a:buNone/>
            </a:pPr>
            <a:endParaRPr lang="en-US" sz="1600" dirty="0" smtClean="0"/>
          </a:p>
          <a:p>
            <a:pPr eaLnBrk="1" hangingPunct="1"/>
            <a:r>
              <a:rPr lang="en-US" sz="1600" dirty="0" smtClean="0"/>
              <a:t>Access and track shipments through a single point of contact for the entire transport chain, assuring that goods are delivered as agreed. </a:t>
            </a:r>
          </a:p>
          <a:p>
            <a:pPr eaLnBrk="1" hangingPunct="1">
              <a:buFont typeface="Arial" pitchFamily="34" charset="0"/>
              <a:buNone/>
            </a:pPr>
            <a:endParaRPr lang="en-US" sz="1600" dirty="0" smtClean="0"/>
          </a:p>
          <a:p>
            <a:pPr eaLnBrk="1" hangingPunct="1"/>
            <a:r>
              <a:rPr lang="en-US" sz="1600" dirty="0" smtClean="0"/>
              <a:t>Experience in handling cargo globally across various transport methods and understanding of international conventions have given JLS a large number of trusting and satisfied customers.</a:t>
            </a:r>
          </a:p>
          <a:p>
            <a:pPr eaLnBrk="1" hangingPunct="1">
              <a:buFont typeface="Arial" pitchFamily="34" charset="0"/>
              <a:buNone/>
            </a:pPr>
            <a:endParaRPr lang="en-US" sz="2400" dirty="0" smtClean="0"/>
          </a:p>
          <a:p>
            <a:pPr eaLnBrk="1" hangingPunct="1">
              <a:buFont typeface="Arial" pitchFamily="34" charset="0"/>
              <a:buNone/>
            </a:pPr>
            <a:endParaRPr lang="en-US" sz="2000" dirty="0" smtClean="0">
              <a:latin typeface="Albertus MT"/>
            </a:endParaRPr>
          </a:p>
          <a:p>
            <a:pPr eaLnBrk="1" hangingPunct="1"/>
            <a:endParaRPr lang="en-US" sz="1700" dirty="0" smtClean="0">
              <a:latin typeface="Albertus MT"/>
            </a:endParaRPr>
          </a:p>
          <a:p>
            <a:pPr eaLnBrk="1" hangingPunct="1">
              <a:buFont typeface="Arial" pitchFamily="34" charset="0"/>
              <a:buNone/>
            </a:pPr>
            <a:endParaRPr lang="en-US" sz="1700" b="1" dirty="0" smtClean="0">
              <a:latin typeface="Albertus MT"/>
            </a:endParaRPr>
          </a:p>
          <a:p>
            <a:pPr eaLnBrk="1" hangingPunct="1">
              <a:buFont typeface="Arial" pitchFamily="34" charset="0"/>
              <a:buNone/>
            </a:pPr>
            <a:endParaRPr lang="en-US" sz="1700" b="1" dirty="0" smtClean="0">
              <a:latin typeface="Albertus MT"/>
            </a:endParaRPr>
          </a:p>
          <a:p>
            <a:pPr eaLnBrk="1" hangingPunct="1"/>
            <a:endParaRPr lang="en-US" sz="7400" dirty="0" smtClean="0">
              <a:latin typeface="Albertus MT"/>
            </a:endParaRPr>
          </a:p>
        </p:txBody>
      </p:sp>
      <p:sp>
        <p:nvSpPr>
          <p:cNvPr id="5" name="Rectangle 4"/>
          <p:cNvSpPr/>
          <p:nvPr/>
        </p:nvSpPr>
        <p:spPr>
          <a:xfrm>
            <a:off x="228600" y="619125"/>
            <a:ext cx="6248400" cy="523875"/>
          </a:xfrm>
          <a:prstGeom prst="rect">
            <a:avLst/>
          </a:prstGeom>
        </p:spPr>
        <p:txBody>
          <a:bodyPr>
            <a:spAutoFit/>
          </a:bodyPr>
          <a:lstStyle/>
          <a:p>
            <a:pPr fontAlgn="auto">
              <a:spcBef>
                <a:spcPts val="0"/>
              </a:spcBef>
              <a:spcAft>
                <a:spcPts val="0"/>
              </a:spcAft>
              <a:defRPr/>
            </a:pPr>
            <a:r>
              <a:rPr lang="en-US" sz="2800" b="1" dirty="0">
                <a:solidFill>
                  <a:schemeClr val="tx2">
                    <a:lumMod val="75000"/>
                  </a:schemeClr>
                </a:solidFill>
                <a:latin typeface="+mj-lt"/>
                <a:ea typeface="+mj-ea"/>
                <a:cs typeface="+mj-cs"/>
              </a:rPr>
              <a:t>MULTI-MODAL TRANSPORT</a:t>
            </a:r>
          </a:p>
        </p:txBody>
      </p:sp>
      <p:pic>
        <p:nvPicPr>
          <p:cNvPr id="10247" name="Picture 4" descr="http://www.go2ufm.com/images/multi_img1.jpg"/>
          <p:cNvPicPr>
            <a:picLocks noChangeAspect="1" noChangeArrowheads="1"/>
          </p:cNvPicPr>
          <p:nvPr/>
        </p:nvPicPr>
        <p:blipFill>
          <a:blip r:embed="rId2" cstate="print"/>
          <a:srcRect/>
          <a:stretch>
            <a:fillRect/>
          </a:stretch>
        </p:blipFill>
        <p:spPr bwMode="auto">
          <a:xfrm>
            <a:off x="6477000" y="1631950"/>
            <a:ext cx="2209800" cy="1187450"/>
          </a:xfrm>
          <a:prstGeom prst="rect">
            <a:avLst/>
          </a:prstGeom>
          <a:noFill/>
          <a:ln w="9525">
            <a:noFill/>
            <a:miter lim="800000"/>
            <a:headEnd/>
            <a:tailEnd/>
          </a:ln>
        </p:spPr>
      </p:pic>
      <p:pic>
        <p:nvPicPr>
          <p:cNvPr id="10248" name="Picture 5" descr="http://www.go2ufm.com/images/multi_img2.jpg"/>
          <p:cNvPicPr>
            <a:picLocks noChangeAspect="1" noChangeArrowheads="1"/>
          </p:cNvPicPr>
          <p:nvPr/>
        </p:nvPicPr>
        <p:blipFill>
          <a:blip r:embed="rId3" cstate="print"/>
          <a:srcRect/>
          <a:stretch>
            <a:fillRect/>
          </a:stretch>
        </p:blipFill>
        <p:spPr bwMode="auto">
          <a:xfrm>
            <a:off x="6477000" y="3311525"/>
            <a:ext cx="2209800" cy="1187450"/>
          </a:xfrm>
          <a:prstGeom prst="rect">
            <a:avLst/>
          </a:prstGeom>
          <a:noFill/>
          <a:ln w="9525">
            <a:noFill/>
            <a:miter lim="800000"/>
            <a:headEnd/>
            <a:tailEnd/>
          </a:ln>
        </p:spPr>
      </p:pic>
      <p:pic>
        <p:nvPicPr>
          <p:cNvPr id="10249" name="Picture 6" descr="http://www.go2ufm.com/images/multi_img3.jpg"/>
          <p:cNvPicPr>
            <a:picLocks noChangeAspect="1" noChangeArrowheads="1"/>
          </p:cNvPicPr>
          <p:nvPr/>
        </p:nvPicPr>
        <p:blipFill>
          <a:blip r:embed="rId4" cstate="print"/>
          <a:srcRect/>
          <a:stretch>
            <a:fillRect/>
          </a:stretch>
        </p:blipFill>
        <p:spPr bwMode="auto">
          <a:xfrm>
            <a:off x="6477000" y="4897438"/>
            <a:ext cx="2209800" cy="969962"/>
          </a:xfrm>
          <a:prstGeom prst="rect">
            <a:avLst/>
          </a:prstGeom>
          <a:noFill/>
          <a:ln w="9525">
            <a:noFill/>
            <a:miter lim="800000"/>
            <a:headEnd/>
            <a:tailEnd/>
          </a:ln>
        </p:spPr>
      </p:pic>
      <p:cxnSp>
        <p:nvCxnSpPr>
          <p:cNvPr id="10" name="Straight Connector 9"/>
          <p:cNvCxnSpPr/>
          <p:nvPr/>
        </p:nvCxnSpPr>
        <p:spPr>
          <a:xfrm>
            <a:off x="228600" y="14478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nvSpPr>
        <p:spPr>
          <a:xfrm>
            <a:off x="7772400" y="267816"/>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2" name="Oval 11"/>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3"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a:solidFill>
                  <a:schemeClr val="accent6">
                    <a:lumMod val="75000"/>
                  </a:schemeClr>
                </a:solidFill>
              </a:rPr>
              <a:t> </a:t>
            </a:r>
            <a:r>
              <a:rPr lang="en-US" sz="900" b="1" dirty="0" smtClean="0">
                <a:solidFill>
                  <a:schemeClr val="accent6">
                    <a:lumMod val="75000"/>
                  </a:schemeClr>
                </a:solidFill>
              </a:rPr>
              <a:t>Logistic Services</a:t>
            </a:r>
            <a:endParaRPr lang="en-US" sz="900" dirty="0"/>
          </a:p>
        </p:txBody>
      </p:sp>
      <p:sp>
        <p:nvSpPr>
          <p:cNvPr id="14" name="TextBox 13"/>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04800" y="0"/>
            <a:ext cx="5181600" cy="762000"/>
          </a:xfrm>
        </p:spPr>
        <p:txBody>
          <a:bodyPr/>
          <a:lstStyle/>
          <a:p>
            <a:pPr eaLnBrk="1" hangingPunct="1"/>
            <a:r>
              <a:rPr lang="en-US" sz="2800" b="1" dirty="0" smtClean="0">
                <a:solidFill>
                  <a:srgbClr val="002060"/>
                </a:solidFill>
              </a:rPr>
              <a:t>           </a:t>
            </a:r>
            <a:r>
              <a:rPr lang="en-US" sz="2800" b="1" dirty="0" smtClean="0">
                <a:solidFill>
                  <a:schemeClr val="tx2">
                    <a:lumMod val="75000"/>
                  </a:schemeClr>
                </a:solidFill>
              </a:rPr>
              <a:t>CUSTOMS BROKERAGE</a:t>
            </a:r>
          </a:p>
        </p:txBody>
      </p:sp>
      <p:sp>
        <p:nvSpPr>
          <p:cNvPr id="11267" name="Content Placeholder 2"/>
          <p:cNvSpPr>
            <a:spLocks noGrp="1"/>
          </p:cNvSpPr>
          <p:nvPr>
            <p:ph sz="quarter" idx="4294967295"/>
          </p:nvPr>
        </p:nvSpPr>
        <p:spPr>
          <a:xfrm>
            <a:off x="304800" y="1295400"/>
            <a:ext cx="8839200" cy="5562600"/>
          </a:xfrm>
        </p:spPr>
        <p:txBody>
          <a:bodyPr>
            <a:normAutofit/>
          </a:bodyPr>
          <a:lstStyle/>
          <a:p>
            <a:pPr eaLnBrk="1" hangingPunct="1">
              <a:buFont typeface="Arial" pitchFamily="34" charset="0"/>
              <a:buNone/>
            </a:pPr>
            <a:r>
              <a:rPr lang="en-US" sz="1400" b="1" dirty="0" smtClean="0"/>
              <a:t>JLS is well versed with Customs formalities in India and has a network of licensed associates globally offering you:</a:t>
            </a:r>
            <a:endParaRPr lang="en-US" sz="1400" dirty="0" smtClean="0"/>
          </a:p>
          <a:p>
            <a:pPr eaLnBrk="1" hangingPunct="1">
              <a:spcBef>
                <a:spcPts val="600"/>
              </a:spcBef>
            </a:pPr>
            <a:r>
              <a:rPr lang="en-US" sz="1400" dirty="0" smtClean="0"/>
              <a:t>Pre-clearance - clearance at port of entry prior to shipment arrival </a:t>
            </a:r>
          </a:p>
          <a:p>
            <a:pPr eaLnBrk="1" hangingPunct="1">
              <a:spcBef>
                <a:spcPts val="600"/>
              </a:spcBef>
            </a:pPr>
            <a:r>
              <a:rPr lang="en-US" sz="1400" dirty="0" smtClean="0"/>
              <a:t>Clearance Documentation </a:t>
            </a:r>
          </a:p>
          <a:p>
            <a:pPr eaLnBrk="1" hangingPunct="1">
              <a:spcBef>
                <a:spcPts val="600"/>
              </a:spcBef>
            </a:pPr>
            <a:r>
              <a:rPr lang="en-US" sz="1400" dirty="0" smtClean="0"/>
              <a:t>Tariff Classification </a:t>
            </a:r>
          </a:p>
          <a:p>
            <a:pPr eaLnBrk="1" hangingPunct="1">
              <a:spcBef>
                <a:spcPts val="600"/>
              </a:spcBef>
            </a:pPr>
            <a:r>
              <a:rPr lang="en-US" sz="1400" dirty="0" smtClean="0"/>
              <a:t>Duty and Tax Determination                                        </a:t>
            </a:r>
          </a:p>
          <a:p>
            <a:pPr eaLnBrk="1" hangingPunct="1">
              <a:spcBef>
                <a:spcPts val="600"/>
              </a:spcBef>
            </a:pPr>
            <a:r>
              <a:rPr lang="en-US" sz="1400" dirty="0" smtClean="0"/>
              <a:t>Duty Advancement</a:t>
            </a:r>
          </a:p>
          <a:p>
            <a:pPr eaLnBrk="1" hangingPunct="1">
              <a:spcBef>
                <a:spcPts val="600"/>
              </a:spcBef>
            </a:pPr>
            <a:r>
              <a:rPr lang="en-US" sz="1400" dirty="0" smtClean="0"/>
              <a:t>Complete door-to-door services </a:t>
            </a:r>
          </a:p>
          <a:p>
            <a:pPr eaLnBrk="1" hangingPunct="1">
              <a:spcBef>
                <a:spcPts val="600"/>
              </a:spcBef>
            </a:pPr>
            <a:r>
              <a:rPr lang="en-US" sz="1400" dirty="0" smtClean="0"/>
              <a:t>Carrier Documentation </a:t>
            </a:r>
          </a:p>
          <a:p>
            <a:pPr eaLnBrk="1" hangingPunct="1">
              <a:spcBef>
                <a:spcPts val="600"/>
              </a:spcBef>
            </a:pPr>
            <a:r>
              <a:rPr lang="en-US" sz="1400" dirty="0" smtClean="0"/>
              <a:t>Airway Bills </a:t>
            </a:r>
          </a:p>
          <a:p>
            <a:pPr eaLnBrk="1" hangingPunct="1">
              <a:spcBef>
                <a:spcPts val="600"/>
              </a:spcBef>
            </a:pPr>
            <a:r>
              <a:rPr lang="en-US" sz="1400" dirty="0" smtClean="0"/>
              <a:t>Ocean Bills of  Lading </a:t>
            </a:r>
          </a:p>
          <a:p>
            <a:pPr eaLnBrk="1" hangingPunct="1">
              <a:buFont typeface="Arial" pitchFamily="34" charset="0"/>
              <a:buNone/>
            </a:pPr>
            <a:r>
              <a:rPr lang="en-US" sz="1400" b="1" dirty="0" smtClean="0"/>
              <a:t>Government Documentation</a:t>
            </a:r>
            <a:endParaRPr lang="en-US" sz="1400" dirty="0" smtClean="0"/>
          </a:p>
          <a:p>
            <a:pPr eaLnBrk="1" hangingPunct="1"/>
            <a:r>
              <a:rPr lang="en-US" sz="1400" dirty="0" smtClean="0"/>
              <a:t>Export declarations                                                </a:t>
            </a:r>
          </a:p>
          <a:p>
            <a:pPr eaLnBrk="1" hangingPunct="1"/>
            <a:r>
              <a:rPr lang="en-US" sz="1400" dirty="0" smtClean="0"/>
              <a:t>Commercial Invoices </a:t>
            </a:r>
          </a:p>
          <a:p>
            <a:pPr eaLnBrk="1" hangingPunct="1"/>
            <a:r>
              <a:rPr lang="en-US" sz="1400" dirty="0" smtClean="0"/>
              <a:t>Pro-forma Invoices </a:t>
            </a:r>
          </a:p>
          <a:p>
            <a:pPr eaLnBrk="1" hangingPunct="1"/>
            <a:r>
              <a:rPr lang="en-US" sz="1400" dirty="0" smtClean="0"/>
              <a:t>Consular Invoices &amp; Legalization </a:t>
            </a:r>
          </a:p>
          <a:p>
            <a:pPr eaLnBrk="1" hangingPunct="1"/>
            <a:r>
              <a:rPr lang="en-US" sz="1400" dirty="0" smtClean="0"/>
              <a:t>Certificates of Origin </a:t>
            </a:r>
          </a:p>
          <a:p>
            <a:pPr eaLnBrk="1" hangingPunct="1"/>
            <a:r>
              <a:rPr lang="en-US" sz="1400" dirty="0" smtClean="0"/>
              <a:t>State Department Licenses </a:t>
            </a:r>
          </a:p>
          <a:p>
            <a:pPr eaLnBrk="1" hangingPunct="1"/>
            <a:endParaRPr lang="en-US" sz="1400" dirty="0" smtClean="0">
              <a:latin typeface="Albertus MT"/>
            </a:endParaRPr>
          </a:p>
          <a:p>
            <a:pPr eaLnBrk="1" hangingPunct="1"/>
            <a:endParaRPr lang="en-US" sz="1400" dirty="0" smtClean="0"/>
          </a:p>
          <a:p>
            <a:pPr eaLnBrk="1" hangingPunct="1"/>
            <a:endParaRPr lang="en-US" sz="1400" dirty="0" smtClean="0"/>
          </a:p>
          <a:p>
            <a:pPr eaLnBrk="1" hangingPunct="1">
              <a:buFont typeface="Arial" pitchFamily="34" charset="0"/>
              <a:buNone/>
            </a:pPr>
            <a:endParaRPr lang="en-US" sz="1400" b="1" dirty="0" smtClean="0"/>
          </a:p>
          <a:p>
            <a:pPr eaLnBrk="1" hangingPunct="1">
              <a:buFont typeface="Arial" pitchFamily="34" charset="0"/>
              <a:buNone/>
            </a:pPr>
            <a:endParaRPr lang="en-US" sz="1400" dirty="0" smtClean="0"/>
          </a:p>
          <a:p>
            <a:pPr eaLnBrk="1" hangingPunct="1">
              <a:buFont typeface="Arial" pitchFamily="34" charset="0"/>
              <a:buNone/>
            </a:pPr>
            <a:endParaRPr lang="en-US" sz="1400" dirty="0" smtClean="0">
              <a:latin typeface="Albertus MT"/>
            </a:endParaRPr>
          </a:p>
          <a:p>
            <a:pPr eaLnBrk="1" hangingPunct="1"/>
            <a:endParaRPr lang="en-US" sz="1400" dirty="0" smtClean="0">
              <a:latin typeface="Albertus MT"/>
            </a:endParaRPr>
          </a:p>
          <a:p>
            <a:pPr eaLnBrk="1" hangingPunct="1">
              <a:buFont typeface="Arial" pitchFamily="34" charset="0"/>
              <a:buNone/>
            </a:pPr>
            <a:endParaRPr lang="en-US" sz="1400" b="1" dirty="0" smtClean="0">
              <a:latin typeface="Albertus MT"/>
            </a:endParaRPr>
          </a:p>
          <a:p>
            <a:pPr eaLnBrk="1" hangingPunct="1">
              <a:buFont typeface="Arial" pitchFamily="34" charset="0"/>
              <a:buNone/>
            </a:pPr>
            <a:endParaRPr lang="en-US" sz="1400" b="1" dirty="0" smtClean="0">
              <a:latin typeface="Albertus MT"/>
            </a:endParaRPr>
          </a:p>
          <a:p>
            <a:pPr eaLnBrk="1" hangingPunct="1"/>
            <a:endParaRPr lang="en-US" sz="1400" dirty="0" smtClean="0">
              <a:latin typeface="Albertus MT"/>
            </a:endParaRPr>
          </a:p>
        </p:txBody>
      </p:sp>
      <p:cxnSp>
        <p:nvCxnSpPr>
          <p:cNvPr id="8" name="Straight Connector 7"/>
          <p:cNvCxnSpPr/>
          <p:nvPr/>
        </p:nvCxnSpPr>
        <p:spPr>
          <a:xfrm>
            <a:off x="457200" y="1219200"/>
            <a:ext cx="8305800" cy="1588"/>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48000" y="6477000"/>
            <a:ext cx="3048000" cy="646331"/>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www.jsmlogistic.com</a:t>
            </a:r>
          </a:p>
          <a:p>
            <a:endParaRPr lang="en-US" b="1" dirty="0">
              <a:solidFill>
                <a:schemeClr val="tx2">
                  <a:lumMod val="75000"/>
                </a:schemeClr>
              </a:solidFill>
            </a:endParaRPr>
          </a:p>
        </p:txBody>
      </p:sp>
      <p:sp>
        <p:nvSpPr>
          <p:cNvPr id="10" name="Title 1"/>
          <p:cNvSpPr>
            <a:spLocks noGrp="1"/>
          </p:cNvSpPr>
          <p:nvPr/>
        </p:nvSpPr>
        <p:spPr>
          <a:xfrm>
            <a:off x="7772400" y="321501"/>
            <a:ext cx="1143000" cy="609600"/>
          </a:xfrm>
          <a:prstGeom prst="rect">
            <a:avLst/>
          </a:prstGeom>
          <a:effectLst>
            <a:outerShdw blurRad="50800" dist="38100" dir="8100000" algn="tr" rotWithShape="0">
              <a:prstClr val="black">
                <a:alpha val="40000"/>
              </a:prst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4000" dirty="0" smtClean="0">
                <a:solidFill>
                  <a:srgbClr val="FF6600"/>
                </a:solidFill>
                <a:latin typeface="Algerian" panose="04020705040A02060702" pitchFamily="82" charset="0"/>
              </a:rPr>
              <a:t>JSM</a:t>
            </a:r>
            <a:endParaRPr lang="en-US" sz="4000" dirty="0">
              <a:solidFill>
                <a:srgbClr val="FF6600"/>
              </a:solidFill>
              <a:latin typeface="Algerian" panose="04020705040A02060702" pitchFamily="82" charset="0"/>
            </a:endParaRPr>
          </a:p>
        </p:txBody>
      </p:sp>
      <p:sp>
        <p:nvSpPr>
          <p:cNvPr id="11" name="Oval 10"/>
          <p:cNvSpPr/>
          <p:nvPr/>
        </p:nvSpPr>
        <p:spPr>
          <a:xfrm>
            <a:off x="7772400" y="152400"/>
            <a:ext cx="1143000" cy="990600"/>
          </a:xfrm>
          <a:prstGeom prst="ellipse">
            <a:avLst/>
          </a:prstGeom>
          <a:noFill/>
          <a:ln w="76200">
            <a:solidFill>
              <a:srgbClr val="FF66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srgbClr val="FFC000"/>
              </a:solidFill>
            </a:endParaRPr>
          </a:p>
        </p:txBody>
      </p:sp>
      <p:sp>
        <p:nvSpPr>
          <p:cNvPr id="12" name="TextBox 17"/>
          <p:cNvSpPr txBox="1"/>
          <p:nvPr/>
        </p:nvSpPr>
        <p:spPr>
          <a:xfrm>
            <a:off x="7848600" y="762000"/>
            <a:ext cx="129540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smtClean="0">
                <a:solidFill>
                  <a:schemeClr val="accent6">
                    <a:lumMod val="75000"/>
                  </a:schemeClr>
                </a:solidFill>
              </a:rPr>
              <a:t> Logistic Services </a:t>
            </a:r>
            <a:endParaRPr lang="en-US" sz="9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dian">
  <a:themeElements>
    <a:clrScheme name="Custom 3">
      <a:dk1>
        <a:sysClr val="windowText" lastClr="000000"/>
      </a:dk1>
      <a:lt1>
        <a:sysClr val="window" lastClr="FFFFFF"/>
      </a:lt1>
      <a:dk2>
        <a:srgbClr val="775F55"/>
      </a:dk2>
      <a:lt2>
        <a:srgbClr val="EBDDC3"/>
      </a:lt2>
      <a:accent1>
        <a:srgbClr val="002060"/>
      </a:accent1>
      <a:accent2>
        <a:srgbClr val="E8320E"/>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671</TotalTime>
  <Words>1091</Words>
  <Application>Microsoft Office PowerPoint</Application>
  <PresentationFormat>On-screen Show (4:3)</PresentationFormat>
  <Paragraphs>299</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Median</vt:lpstr>
      <vt:lpstr>Concourse</vt:lpstr>
      <vt:lpstr>PowerPoint Presentation</vt:lpstr>
      <vt:lpstr>OVERVIEW</vt:lpstr>
      <vt:lpstr>OUR VISION</vt:lpstr>
      <vt:lpstr>BELIEFS</vt:lpstr>
      <vt:lpstr>SERVICES</vt:lpstr>
      <vt:lpstr>AIR FORWARDING</vt:lpstr>
      <vt:lpstr>            OCEAN FORWARDING</vt:lpstr>
      <vt:lpstr>PowerPoint Presentation</vt:lpstr>
      <vt:lpstr>           CUSTOMS BROKERAGE</vt:lpstr>
      <vt:lpstr>          WAREHOUSING</vt:lpstr>
      <vt:lpstr>           LOGISTICS</vt:lpstr>
      <vt:lpstr>          CONTRACT LOGISTICS</vt:lpstr>
      <vt:lpstr>CONSULTANCY          </vt:lpstr>
      <vt:lpstr>                         OFFICES IN INDIA</vt:lpstr>
      <vt:lpstr>Contact us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dc:title>
  <dc:creator>DJ</dc:creator>
  <cp:lastModifiedBy>Sharma, Dheeraj</cp:lastModifiedBy>
  <cp:revision>160</cp:revision>
  <dcterms:created xsi:type="dcterms:W3CDTF">2006-08-16T00:00:00Z</dcterms:created>
  <dcterms:modified xsi:type="dcterms:W3CDTF">2016-01-06T18:22:44Z</dcterms:modified>
</cp:coreProperties>
</file>